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0"/>
  </p:notesMasterIdLst>
  <p:sldIdLst>
    <p:sldId id="280" r:id="rId4"/>
    <p:sldId id="281" r:id="rId5"/>
    <p:sldId id="278" r:id="rId6"/>
    <p:sldId id="279" r:id="rId7"/>
    <p:sldId id="257" r:id="rId8"/>
    <p:sldId id="258" r:id="rId9"/>
    <p:sldId id="259" r:id="rId10"/>
    <p:sldId id="282" r:id="rId11"/>
    <p:sldId id="283" r:id="rId12"/>
    <p:sldId id="284" r:id="rId13"/>
    <p:sldId id="285" r:id="rId14"/>
    <p:sldId id="260" r:id="rId15"/>
    <p:sldId id="293" r:id="rId16"/>
    <p:sldId id="270" r:id="rId17"/>
    <p:sldId id="271" r:id="rId18"/>
    <p:sldId id="286" r:id="rId19"/>
    <p:sldId id="287" r:id="rId20"/>
    <p:sldId id="261" r:id="rId21"/>
    <p:sldId id="288" r:id="rId22"/>
    <p:sldId id="264" r:id="rId23"/>
    <p:sldId id="289" r:id="rId24"/>
    <p:sldId id="265" r:id="rId25"/>
    <p:sldId id="266" r:id="rId26"/>
    <p:sldId id="291" r:id="rId27"/>
    <p:sldId id="268" r:id="rId28"/>
    <p:sldId id="290" r:id="rId29"/>
    <p:sldId id="267" r:id="rId30"/>
    <p:sldId id="292" r:id="rId31"/>
    <p:sldId id="269" r:id="rId32"/>
    <p:sldId id="294" r:id="rId33"/>
    <p:sldId id="295" r:id="rId34"/>
    <p:sldId id="296" r:id="rId35"/>
    <p:sldId id="297" r:id="rId36"/>
    <p:sldId id="298" r:id="rId37"/>
    <p:sldId id="276" r:id="rId38"/>
    <p:sldId id="299" r:id="rId39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6E1C9-2666-4930-A1CB-F8422FFFE9B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5A196-4B90-43F3-8177-1E08581692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36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A196-4B90-43F3-8177-1E08581692A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21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93A182-C69E-491E-9ED7-DD33013313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45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405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00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63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40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02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8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64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60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28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92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92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1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2023/3/2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1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8878">
            <a:off x="2121601" y="-1719757"/>
            <a:ext cx="8083043" cy="66607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8423" y="3657600"/>
            <a:ext cx="3420586" cy="3200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04993" y="1036067"/>
            <a:ext cx="8081219" cy="32162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BDE4"/>
                </a:solidFill>
                <a:uLnTx/>
                <a:uFillTx/>
                <a:latin typeface="微软雅黑" pitchFamily="34" charset="-122"/>
                <a:ea typeface="微软雅黑" pitchFamily="34" charset="-122"/>
                <a:sym typeface="Aa西瓜大郎" panose="03000502000000000000" pitchFamily="66" charset="-122"/>
              </a:rPr>
              <a:t>寒</a:t>
            </a:r>
            <a:r>
              <a:rPr kumimoji="0" lang="zh-CN" alt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BDE4"/>
                </a:solidFill>
                <a:uLnTx/>
                <a:uFillTx/>
                <a:latin typeface="微软雅黑" pitchFamily="34" charset="-122"/>
                <a:ea typeface="微软雅黑" pitchFamily="34" charset="-122"/>
                <a:sym typeface="Aa西瓜大郎" panose="03000502000000000000" pitchFamily="66" charset="-122"/>
              </a:rPr>
              <a:t>假</a:t>
            </a:r>
            <a:r>
              <a:rPr lang="zh-CN" altLang="en-US" sz="11500" b="1" noProof="0" dirty="0" smtClean="0">
                <a:solidFill>
                  <a:srgbClr val="91BDE4"/>
                </a:solidFill>
                <a:latin typeface="微软雅黑" pitchFamily="34" charset="-122"/>
                <a:ea typeface="微软雅黑" pitchFamily="34" charset="-122"/>
                <a:sym typeface="Aa西瓜大郎" panose="03000502000000000000" pitchFamily="66" charset="-122"/>
              </a:rPr>
              <a:t>假</a:t>
            </a:r>
            <a:r>
              <a:rPr lang="zh-CN" altLang="en-US" sz="8800" b="1" noProof="0" dirty="0" smtClean="0">
                <a:solidFill>
                  <a:srgbClr val="91BDE4"/>
                </a:solidFill>
                <a:latin typeface="微软雅黑" pitchFamily="34" charset="-122"/>
                <a:ea typeface="微软雅黑" pitchFamily="34" charset="-122"/>
                <a:sym typeface="Aa西瓜大郎" panose="03000502000000000000" pitchFamily="66" charset="-122"/>
              </a:rPr>
              <a:t>期</a:t>
            </a:r>
            <a:endParaRPr lang="en-US" altLang="zh-CN" sz="8800" b="1" noProof="0" dirty="0" smtClean="0">
              <a:solidFill>
                <a:srgbClr val="91BDE4"/>
              </a:solidFill>
              <a:latin typeface="微软雅黑" pitchFamily="34" charset="-122"/>
              <a:ea typeface="微软雅黑" pitchFamily="34" charset="-122"/>
              <a:sym typeface="Aa西瓜大郎" panose="03000502000000000000" pitchFamily="66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BDE4"/>
                </a:solidFill>
                <a:uLnTx/>
                <a:uFillTx/>
                <a:latin typeface="微软雅黑" pitchFamily="34" charset="-122"/>
                <a:ea typeface="微软雅黑" pitchFamily="34" charset="-122"/>
                <a:sym typeface="Aa西瓜大郎" panose="03000502000000000000" pitchFamily="66" charset="-122"/>
              </a:rPr>
              <a:t>安</a:t>
            </a:r>
            <a:r>
              <a:rPr kumimoji="0" lang="zh-CN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BDE4"/>
                </a:solidFill>
                <a:uLnTx/>
                <a:uFillTx/>
                <a:latin typeface="微软雅黑" pitchFamily="34" charset="-122"/>
                <a:ea typeface="微软雅黑" pitchFamily="34" charset="-122"/>
                <a:sym typeface="Aa西瓜大郎" panose="03000502000000000000" pitchFamily="66" charset="-122"/>
              </a:rPr>
              <a:t>全教育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91BDE4"/>
              </a:solidFill>
              <a:uLnTx/>
              <a:uFillTx/>
              <a:latin typeface="微软雅黑" pitchFamily="34" charset="-122"/>
              <a:ea typeface="微软雅黑" pitchFamily="34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07 L 0.11953 -7.40741E-07 C 0.17305 -7.40741E-07 0.23919 -0.00208 0.23919 -0.00347 L 0.23919 -0.00671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94514" y="1913577"/>
            <a:ext cx="5486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按学校要求每日及时、如实报告孩子健康状况、居家情况和旅居轨迹</a:t>
            </a:r>
            <a:r>
              <a:rPr lang="zh-CN" altLang="en-US" dirty="0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en-US" altLang="zh-CN" dirty="0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zh-CN" altLang="en-US" dirty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学生及家长尽量不离本市、少聚集。尽量减少异地流动，如确需出游，应谨慎出行</a:t>
            </a:r>
            <a:r>
              <a:rPr lang="zh-CN" altLang="en-US" dirty="0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en-US" altLang="zh-CN" dirty="0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zh-CN" altLang="en-US" dirty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如有必须外出家长应提前向班主任报备，班主任上报学校报备</a:t>
            </a:r>
            <a:r>
              <a:rPr lang="zh-CN" altLang="en-US" dirty="0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 dirty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19" y="1148646"/>
            <a:ext cx="4823069" cy="4823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69280" y="2276947"/>
            <a:ext cx="50814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假期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要继续落实疫情防控措施，并密切关注前往地区疫情形势，不前往中高风险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地区</a:t>
            </a:r>
            <a:endParaRPr lang="en-US" altLang="zh-CN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如需离开居住地的，必须向学校报告，旅行期间当地疫情防控措施升级，返回后应按照相关规定执行健康监测和管理。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878254"/>
            <a:ext cx="5357446" cy="5357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3172" y="1028700"/>
              <a:ext cx="6234045" cy="4252457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2050869" y="2805035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lvl="0">
              <a:defRPr/>
            </a:pPr>
            <a:r>
              <a:rPr lang="zh-CN" altLang="en-US" sz="6000" b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消防安全知识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15344" y="2203292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第二部分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预防火灾常识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02183" y="3053042"/>
            <a:ext cx="6723125" cy="255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气候因素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冬季寒冷干燥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致使物品也特别干燥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含水量降低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遇火容易燃烧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冬季雨雪时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遇水能发生化学反应的物质遇雨水、受潮会发生爆炸、火灾事故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人的因素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冬季用火、用电、用气增多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又逢烤火取暖时期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起火因素多。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02183" y="2292268"/>
            <a:ext cx="6531428" cy="646331"/>
          </a:xfrm>
          <a:prstGeom prst="rect">
            <a:avLst/>
          </a:prstGeom>
          <a:solidFill>
            <a:srgbClr val="C2D8E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冬季是火灾多发易发的季节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8519" y="1470685"/>
            <a:ext cx="12192000" cy="5327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预防火灾常识</a:t>
            </a:r>
          </a:p>
        </p:txBody>
      </p:sp>
      <p:sp>
        <p:nvSpPr>
          <p:cNvPr id="7" name="矩形 6"/>
          <p:cNvSpPr/>
          <p:nvPr/>
        </p:nvSpPr>
        <p:spPr>
          <a:xfrm>
            <a:off x="2885079" y="2379162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一、发现火情，沉着镇定。</a:t>
            </a:r>
          </a:p>
        </p:txBody>
      </p:sp>
      <p:sp>
        <p:nvSpPr>
          <p:cNvPr id="8" name="矩形 7"/>
          <p:cNvSpPr/>
          <p:nvPr/>
        </p:nvSpPr>
        <p:spPr>
          <a:xfrm>
            <a:off x="2885079" y="2991076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二、听从指挥，防止混乱。</a:t>
            </a:r>
          </a:p>
        </p:txBody>
      </p:sp>
      <p:sp>
        <p:nvSpPr>
          <p:cNvPr id="10" name="矩形 9"/>
          <p:cNvSpPr/>
          <p:nvPr/>
        </p:nvSpPr>
        <p:spPr>
          <a:xfrm>
            <a:off x="2885079" y="3602990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三、不入险地，不贪财物。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885079" y="4214904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四、简易防护，捂鼻匍匐。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885079" y="4826817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五、善用通道，莫入电梯。</a:t>
            </a:r>
          </a:p>
        </p:txBody>
      </p:sp>
      <p:sp>
        <p:nvSpPr>
          <p:cNvPr id="6" name="矩形 5"/>
          <p:cNvSpPr/>
          <p:nvPr/>
        </p:nvSpPr>
        <p:spPr>
          <a:xfrm>
            <a:off x="1754659" y="2379162"/>
            <a:ext cx="840260" cy="2847765"/>
          </a:xfrm>
          <a:prstGeom prst="rect">
            <a:avLst/>
          </a:prstGeom>
          <a:solidFill>
            <a:srgbClr val="6296BD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熟 记 歌 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487" y="1268055"/>
            <a:ext cx="7785672" cy="4866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69070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预防火灾常识</a:t>
            </a:r>
          </a:p>
        </p:txBody>
      </p:sp>
      <p:sp>
        <p:nvSpPr>
          <p:cNvPr id="6" name="矩形 5"/>
          <p:cNvSpPr/>
          <p:nvPr/>
        </p:nvSpPr>
        <p:spPr>
          <a:xfrm>
            <a:off x="5368833" y="2327306"/>
            <a:ext cx="5669289" cy="646331"/>
          </a:xfrm>
          <a:prstGeom prst="rect">
            <a:avLst/>
          </a:prstGeom>
          <a:solidFill>
            <a:srgbClr val="C2D8E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逃生时，身上着火怎么办？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68832" y="3109532"/>
            <a:ext cx="56692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尽量把衣服脱掉，浸入水中或用脚踩灭；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如果来不及脱衣服，也可以卧倒在地上，把身上的火苗压灭；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如烧伤面积大时，就不能跳入水中以防感染；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切记用灭火器直接向着火人身上喷射，因为多数灭火器的药剂会引起烧伤的创口产生感染。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90" y="2258957"/>
            <a:ext cx="5382782" cy="3364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8195" y="2512079"/>
            <a:ext cx="41067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1.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学会看安全用电标志，认识了解电源总开关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2.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电器使用完毕后应拔掉电源插头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3.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不要随意拆卸、安装电源线路、插座、插头等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6127" y="1345624"/>
            <a:ext cx="538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家庭消防安全知识</a:t>
            </a:r>
            <a:endParaRPr lang="zh-CN" altLang="en-US" sz="3600">
              <a:solidFill>
                <a:srgbClr val="6296BD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59" y="837223"/>
            <a:ext cx="5398477" cy="5398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0342" y="2175015"/>
            <a:ext cx="51859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4</a:t>
            </a: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室内严禁使用明火，如点蜡烛、燃烧纸等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5.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冬季天气寒冷，使用火炉取暖时旁边要严禁摆放易燃易爆物品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6.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及时关闭电器开关，防止电器过热发生火灾，发生火灾时应立即使用灭火器、自来水或浸水的棉被扑灭，火势较大时拨打</a:t>
            </a: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119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报警。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66127" y="1345624"/>
            <a:ext cx="538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家庭消防安全知识</a:t>
            </a:r>
            <a:endParaRPr lang="zh-CN" altLang="en-US" sz="3600">
              <a:solidFill>
                <a:srgbClr val="6296BD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050" y="1407746"/>
            <a:ext cx="4624754" cy="4624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54752" y="2388320"/>
            <a:ext cx="51595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尽量做到不放烟花爆竹，防止炸伤烧伤火灾等。如果特殊情况下要放，也要注意安全，家长要陪同学生们燃放。燃放时首先应注意的是要选择在空旷的地方燃放，防止引起火灾，避免伤到行人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燃放烟花爆竹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613" y="1383323"/>
            <a:ext cx="3978333" cy="4091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71608" y="2557668"/>
            <a:ext cx="51073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其次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在购买烟花爆竹时一定要选择在正规的经过批准的店内购买，这样才能保证质量可靠，燃放时才能减小意外的发生最后在燃放时一定要按照说明使用，指导学生们使用，切不可对人、对物燃放等。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燃放烟花爆竹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031" y="1048239"/>
            <a:ext cx="7197969" cy="5398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18430" y="1264802"/>
            <a:ext cx="7258970" cy="3749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430" y="1264802"/>
            <a:ext cx="7258970" cy="37491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922" y="4195312"/>
            <a:ext cx="1319278" cy="11588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908475" y="209569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尊敬的家长朋友：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您好！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  感谢您一直以来对我校工作的支持和配合，即将进入寒假，孩子们的安全问题是我们共同的牵挂，为保障孩子的身心健康，让孩子们度过一个安全、健康、快乐的寒假，我们希望您继续配合学校认真履行监护人的职责，共同做好以下安全教育工作：</a:t>
            </a:r>
            <a:endParaRPr lang="zh-CN" altLang="en-US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62939" y="6310265"/>
            <a:ext cx="16205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7F9F8"/>
                </a:solidFill>
              </a:rPr>
              <a:t>https://www.ypppt.com/</a:t>
            </a:r>
            <a:endParaRPr lang="zh-CN" altLang="en-US" sz="1000" dirty="0">
              <a:solidFill>
                <a:srgbClr val="F7F9F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172" y="1028700"/>
            <a:ext cx="6234045" cy="425245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50869" y="2805035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户外活动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15344" y="2203292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第三部分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防范溺水事件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4037" y="2765732"/>
            <a:ext cx="44986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严禁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在江河、池塘、无盖的水井旁边等处戏水、游泳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不能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独自或结伴到池塘边或结冰河面钓鱼、游泳、滑冰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发现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落水者，立即拨打</a:t>
            </a: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119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或大声呼喊寻求帮助，不盲目施救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200" y="502914"/>
            <a:ext cx="5852172" cy="5852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防范溺水事件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35945" y="2377403"/>
            <a:ext cx="92530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发生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溺水时不要慌张，发现周围有人时立即呼救，放松全身，让身体飘浮在水面上，将头部浮出水面，用脚踢水，防止体力丧失，等待救援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en-US" altLang="zh-CN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469" y="2355107"/>
            <a:ext cx="6167431" cy="36572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84615" y="3655403"/>
            <a:ext cx="408421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身体下沉时，可将手掌向下压，如果在水中突然抽筋，又无法靠岸时，立即求救。如周围无人，可深吸一口气潜入水中，伸直抽筋的那条腿，用手将脚趾向上扳，以解除抽筋。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出行安全隐患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79596" y="1851669"/>
            <a:ext cx="5734603" cy="364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春节期间，走亲访友聚餐宴会较多，但现在仍在疫情期间。希望各位家长尽量少聚会，多通过网络联络。如果一定要出行，要注意疫情安全防护，出行与陌生人交流保持一米，全程戴口罩出行。在到达目的地后，一定要及时洗手消毒。虽是春宵佳节，但是要注意营养均衡，不要暴饮暴食，更不能让孩子喝酒。此外，不要参与各种形式的封建迷信和赌博活动，要给学生们从小养成“崇尚科学，远离赌博”的良好习惯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28" y="2371389"/>
            <a:ext cx="5008099" cy="3130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防滑防冻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23288" y="2295806"/>
            <a:ext cx="53103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寒假天气较冷，例如北方下下雪天，气温低，路面易结冰。学生们须注意保暖防冻，做好预寒措施，外出行走时注意路面情况，不要在结冰路面玩耍、嬉戏，防止摔跤受伤及其他安全事故。另外，监督提醒学生们，不在已结冰的湖面上未经允许，无安全措施，无救援人员的情况下，肆意滑冰等游戏娱乐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28" y="1571906"/>
            <a:ext cx="4562194" cy="4562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172" y="1028700"/>
            <a:ext cx="6234045" cy="425245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50869" y="2805035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交通安全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15344" y="2203292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第四部分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交通出行安全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0605" y="2512079"/>
            <a:ext cx="6100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选择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正规部门的交通工具，不坐“三无车”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lvl="0"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遵守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交通规则，看红绿灯，走斑马线。</a:t>
            </a:r>
          </a:p>
          <a:p>
            <a:pPr lvl="0"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在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没有交通民警指挥的路段，要避让机动车辆。</a:t>
            </a:r>
          </a:p>
          <a:p>
            <a:pPr lvl="0"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走路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时留意路上情况，切忌玩手机，切忌东张西望。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292" y="1083363"/>
            <a:ext cx="4367868" cy="4367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交通安全知识</a:t>
            </a:r>
          </a:p>
        </p:txBody>
      </p:sp>
      <p:sp>
        <p:nvSpPr>
          <p:cNvPr id="7" name="矩形 6"/>
          <p:cNvSpPr/>
          <p:nvPr/>
        </p:nvSpPr>
        <p:spPr>
          <a:xfrm>
            <a:off x="4950831" y="2364377"/>
            <a:ext cx="6087292" cy="646331"/>
          </a:xfrm>
          <a:prstGeom prst="rect">
            <a:avLst/>
          </a:prstGeom>
          <a:solidFill>
            <a:srgbClr val="6296BD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如何预防踩踏小常识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50832" y="3307244"/>
            <a:ext cx="60872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不凑热闹，尽量避开人多拥挤的地方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尽快到达安全出口或撤离到安全地带；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不要乱跑，以免摔倒；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在拥挤的人流中要尽可能保持身体平衡，不被摔倒；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如果摔倒，要大声呼救，身体抱头蜷缩。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28" y="1345624"/>
            <a:ext cx="4138246" cy="4138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172" y="1028700"/>
            <a:ext cx="6234045" cy="425245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50869" y="2805035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网络安全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15344" y="2203292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第五部分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网络安全知识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02125" y="3066105"/>
            <a:ext cx="6723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zh-CN" altLang="en-US" b="1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不</a:t>
            </a:r>
            <a:r>
              <a:rPr lang="zh-CN" altLang="en-US" b="1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轻信网络信息，不传播谣言</a:t>
            </a:r>
            <a:r>
              <a:rPr lang="zh-CN" altLang="en-US" b="1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，</a:t>
            </a:r>
            <a:endParaRPr lang="en-US" altLang="zh-CN" b="1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b="1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不</a:t>
            </a:r>
            <a:r>
              <a:rPr lang="zh-CN" altLang="en-US" b="1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沉迷手机、网络，不玩暴力游戏</a:t>
            </a:r>
            <a:r>
              <a:rPr lang="zh-CN" altLang="en-US" b="1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，</a:t>
            </a:r>
            <a:endParaRPr lang="en-US" altLang="zh-CN" b="1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b="1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不</a:t>
            </a:r>
            <a:r>
              <a:rPr lang="zh-CN" altLang="en-US" b="1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去网吧、酒吧以及歌舞娱乐场所。</a:t>
            </a:r>
          </a:p>
        </p:txBody>
      </p:sp>
      <p:sp>
        <p:nvSpPr>
          <p:cNvPr id="10" name="矩形 9"/>
          <p:cNvSpPr/>
          <p:nvPr/>
        </p:nvSpPr>
        <p:spPr>
          <a:xfrm>
            <a:off x="4402183" y="2292268"/>
            <a:ext cx="6531428" cy="646331"/>
          </a:xfrm>
          <a:prstGeom prst="rect">
            <a:avLst/>
          </a:prstGeom>
          <a:solidFill>
            <a:srgbClr val="6296BD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防范电信、网络诈骗，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42" y="1788755"/>
            <a:ext cx="2652341" cy="4243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117886" y="674617"/>
            <a:ext cx="1661993" cy="2978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目录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8495" y="1559919"/>
            <a:ext cx="615553" cy="20801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CONTENTS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97765" y="1297021"/>
            <a:ext cx="2787415" cy="4430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疫情防控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消防安全知识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户外安全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交通安全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娱乐安全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人身安全</a:t>
            </a:r>
          </a:p>
        </p:txBody>
      </p:sp>
      <p:sp>
        <p:nvSpPr>
          <p:cNvPr id="30" name="椭圆 29"/>
          <p:cNvSpPr/>
          <p:nvPr/>
        </p:nvSpPr>
        <p:spPr>
          <a:xfrm>
            <a:off x="3115235" y="1534878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1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115234" y="2213693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2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115234" y="2925033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3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115234" y="3652889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4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115234" y="4364895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5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15234" y="5142305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6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344" y="1493248"/>
            <a:ext cx="5113701" cy="348823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50869" y="2921168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6000" b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人身</a:t>
            </a:r>
            <a:r>
              <a:rPr kumimoji="0" lang="zh-CN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安全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15344" y="2203292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第六部分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人身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安全知识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0523" y="2259540"/>
            <a:ext cx="54659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假期学生们居家休养时间较多，在家的时候要关好门窗，如果有陌生人敲门的话，注意辨别，不可轻易相信陌生人的话。其次，注意室内电器、煤气等的安全，平时出门要谨记断火断电。对于不熟悉或老化的电器不要随便碰触和使用，以防触电、火灾和煤气中毒等事件的发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80" y="1821181"/>
            <a:ext cx="4731443" cy="4731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人身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安全知识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68834" y="2512079"/>
            <a:ext cx="54210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学生要提高自我防护意识，防诈骗、防伤害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，</a:t>
            </a:r>
            <a:endParaRPr lang="en-US" altLang="zh-CN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与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陌生人打交道时，谨防上当受骗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en-US" altLang="zh-CN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居家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不给陌生人开门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，</a:t>
            </a:r>
            <a:endParaRPr lang="en-US" altLang="zh-CN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在外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不吃陌生人给的食物，不给陌生人带路。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053" y="1991955"/>
            <a:ext cx="3833781" cy="3833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人身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安全知识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68834" y="2512079"/>
            <a:ext cx="5421087" cy="184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出门要及时告知家长自己的动向。出门前必须和家长打招呼，并按时回家，不得在未告知家长的情况下私自外出、在外住宿和远游。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577" y="1839267"/>
            <a:ext cx="4345921" cy="4345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18430" y="1264802"/>
            <a:ext cx="7258970" cy="3749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430" y="1264802"/>
            <a:ext cx="7258970" cy="37491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922" y="4195312"/>
            <a:ext cx="1319278" cy="11588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999915" y="235455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  风雨</a:t>
            </a:r>
            <a:r>
              <a:rPr lang="zh-CN" altLang="en-US" sz="1600">
                <a:latin typeface="华文行楷" panose="02010800040101010101" pitchFamily="2" charset="-122"/>
                <a:ea typeface="华文行楷" panose="02010800040101010101" pitchFamily="2" charset="-122"/>
              </a:rPr>
              <a:t>送春归，飞雪迎春到</a:t>
            </a:r>
            <a:r>
              <a:rPr lang="zh-CN" altLang="en-US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endParaRPr lang="en-US" altLang="zh-CN" sz="160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</a:t>
            </a:r>
            <a:r>
              <a:rPr lang="zh-CN" altLang="en-US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希望</a:t>
            </a:r>
            <a:r>
              <a:rPr lang="zh-CN" altLang="en-US" sz="1600">
                <a:latin typeface="华文行楷" panose="02010800040101010101" pitchFamily="2" charset="-122"/>
                <a:ea typeface="华文行楷" panose="02010800040101010101" pitchFamily="2" charset="-122"/>
              </a:rPr>
              <a:t>各位家长们在新年来临之际，注意假期安全，关注孩子健康，加强孩子教育，与学生们度过一个快乐和睦的寒假</a:t>
            </a:r>
            <a:r>
              <a:rPr lang="zh-CN" altLang="en-US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。 </a:t>
            </a:r>
            <a:endParaRPr lang="zh-CN" altLang="en-US" sz="160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最后</a:t>
            </a:r>
            <a:r>
              <a:rPr lang="zh-CN" altLang="en-US" sz="1600">
                <a:latin typeface="华文行楷" panose="02010800040101010101" pitchFamily="2" charset="-122"/>
                <a:ea typeface="华文行楷" panose="02010800040101010101" pitchFamily="2" charset="-122"/>
              </a:rPr>
              <a:t>祝您及家人：工作顺利，家庭美满，快快乐乐过新年！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341" y="722186"/>
            <a:ext cx="7998106" cy="446294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570985" y="2230386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smtClean="0">
                <a:ln>
                  <a:noFill/>
                </a:ln>
                <a:solidFill>
                  <a:srgbClr val="91BDE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谢谢观看</a:t>
            </a:r>
            <a:endParaRPr kumimoji="0" lang="zh-CN" altLang="en-US" sz="8800" b="1" i="0" u="none" strike="noStrike" kern="1200" cap="none" spc="0" normalizeH="0" baseline="0" noProof="0">
              <a:ln>
                <a:noFill/>
              </a:ln>
              <a:solidFill>
                <a:srgbClr val="91BDE4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19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569700" y="11176000"/>
            <a:ext cx="342900" cy="2540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23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104" y="1493248"/>
            <a:ext cx="5113701" cy="348823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73629" y="2885714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疫情防控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38104" y="2283971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第一部分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6128" y="135613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疫情防控不松懈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01607" y="2416630"/>
            <a:ext cx="4376057" cy="244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 入冬以来，国内多地出现新冠肺炎疫情本土病例，“外防输入、内防反弹”形势严峻，任务艰巨。今冬明春是疫情防控关键时期，同学们要严格遵守各地的疫情防控要求，合理妥善安排假期生活，牢牢守住疫情防线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81" y="1668789"/>
            <a:ext cx="4124446" cy="4124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5317" y="2512079"/>
            <a:ext cx="59174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>
              <a:defRPr/>
            </a:pPr>
            <a:r>
              <a:rPr lang="en-US" altLang="zh-CN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1.</a:t>
            </a: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放假期间遵照少出门的原则，如果必须外出，务必佩戴口罩，主动与他人保持间距</a:t>
            </a:r>
            <a:r>
              <a:rPr lang="zh-CN" altLang="en-US" dirty="0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选择一次性外科医用口罩或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N95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口罩。佩戴时，要使口罩与面部完全贴合，将口、鼻、下颌全部包住，戴口罩时尽量避免手接触到口罩内侧）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 dirty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戴口罩，少出门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700" y="304800"/>
            <a:ext cx="5829300" cy="582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8047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勤洗手，讲卫生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40782" y="2835244"/>
            <a:ext cx="43629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buNone/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外出</a:t>
            </a: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回来后，务必养成勤洗手的好习惯，及时把病毒隔绝在外，保证个人和居家的清洁卫生。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35988"/>
            <a:ext cx="4345921" cy="4345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不</a:t>
            </a: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熬夜 </a:t>
            </a:r>
            <a:r>
              <a:rPr lang="en-US" altLang="zh-CN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,</a:t>
            </a: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多</a:t>
            </a: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休息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26740" y="2982724"/>
            <a:ext cx="28517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要保持作息规律，保证充足的睡眠时间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45" y="211015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7" y="1345624"/>
            <a:ext cx="538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合理</a:t>
            </a: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膳食</a:t>
            </a:r>
            <a:r>
              <a:rPr lang="en-US" altLang="zh-CN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,</a:t>
            </a: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增强</a:t>
            </a: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免疫力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49415" y="2251334"/>
            <a:ext cx="6473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合理膳食均衡营养吗，增强自己的免疫力和抗病毒功能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354" y="3300868"/>
            <a:ext cx="5533292" cy="2538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1669</Words>
  <Application>Microsoft Office PowerPoint</Application>
  <PresentationFormat>宽屏</PresentationFormat>
  <Paragraphs>135</Paragraphs>
  <Slides>36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Aa西瓜大郎</vt:lpstr>
      <vt:lpstr>Meiryo</vt:lpstr>
      <vt:lpstr>等线</vt:lpstr>
      <vt:lpstr>等线 Light</vt:lpstr>
      <vt:lpstr>华文行楷</vt:lpstr>
      <vt:lpstr>宋体</vt:lpstr>
      <vt:lpstr>微软雅黑</vt:lpstr>
      <vt:lpstr>Arial</vt:lpstr>
      <vt:lpstr>Calibri</vt:lpstr>
      <vt:lpstr>Calibri Light</vt:lpstr>
      <vt:lpstr>Wingdings</vt:lpstr>
      <vt:lpstr>第一PPT模板网-WWW.1PPT.COM</vt:lpstr>
      <vt:lpstr>第一PPT模板网-WWW.1PPT.COM 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4</cp:revision>
  <cp:lastPrinted>2022-11-08T11:06:22Z</cp:lastPrinted>
  <dcterms:created xsi:type="dcterms:W3CDTF">2022-11-08T11:06:22Z</dcterms:created>
  <dcterms:modified xsi:type="dcterms:W3CDTF">2023-03-02T00:44:03Z</dcterms:modified>
</cp:coreProperties>
</file>