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1" r:id="rId2"/>
    <p:sldMasterId id="2147483675" r:id="rId3"/>
  </p:sldMasterIdLst>
  <p:notesMasterIdLst>
    <p:notesMasterId r:id="rId28"/>
  </p:notesMasterIdLst>
  <p:sldIdLst>
    <p:sldId id="256" r:id="rId4"/>
    <p:sldId id="281" r:id="rId5"/>
    <p:sldId id="282" r:id="rId6"/>
    <p:sldId id="260" r:id="rId7"/>
    <p:sldId id="261" r:id="rId8"/>
    <p:sldId id="262" r:id="rId9"/>
    <p:sldId id="263" r:id="rId10"/>
    <p:sldId id="264" r:id="rId11"/>
    <p:sldId id="283" r:id="rId12"/>
    <p:sldId id="267" r:id="rId13"/>
    <p:sldId id="266" r:id="rId14"/>
    <p:sldId id="268" r:id="rId15"/>
    <p:sldId id="269" r:id="rId16"/>
    <p:sldId id="284" r:id="rId17"/>
    <p:sldId id="271" r:id="rId18"/>
    <p:sldId id="285" r:id="rId19"/>
    <p:sldId id="274" r:id="rId20"/>
    <p:sldId id="286" r:id="rId21"/>
    <p:sldId id="276" r:id="rId22"/>
    <p:sldId id="277" r:id="rId23"/>
    <p:sldId id="278" r:id="rId24"/>
    <p:sldId id="279" r:id="rId25"/>
    <p:sldId id="287" r:id="rId26"/>
    <p:sldId id="28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95C0"/>
    <a:srgbClr val="34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3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2BD3-4DBE-4018-BF4A-140F9249CF14}"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9FEE2-8E73-41A6-B65A-0047D5334E20}" type="slidenum">
              <a:rPr lang="zh-CN" altLang="en-US" smtClean="0"/>
              <a:t>‹#›</a:t>
            </a:fld>
            <a:endParaRPr lang="zh-CN" altLang="en-US"/>
          </a:p>
        </p:txBody>
      </p:sp>
    </p:spTree>
    <p:extLst>
      <p:ext uri="{BB962C8B-B14F-4D97-AF65-F5344CB8AC3E}">
        <p14:creationId xmlns:p14="http://schemas.microsoft.com/office/powerpoint/2010/main" val="289492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1371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13</a:t>
            </a:fld>
            <a:endParaRPr lang="zh-CN" altLang="en-US"/>
          </a:p>
        </p:txBody>
      </p:sp>
    </p:spTree>
    <p:extLst>
      <p:ext uri="{BB962C8B-B14F-4D97-AF65-F5344CB8AC3E}">
        <p14:creationId xmlns:p14="http://schemas.microsoft.com/office/powerpoint/2010/main" val="94326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15</a:t>
            </a:fld>
            <a:endParaRPr lang="zh-CN" altLang="en-US"/>
          </a:p>
        </p:txBody>
      </p:sp>
    </p:spTree>
    <p:extLst>
      <p:ext uri="{BB962C8B-B14F-4D97-AF65-F5344CB8AC3E}">
        <p14:creationId xmlns:p14="http://schemas.microsoft.com/office/powerpoint/2010/main" val="421232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16</a:t>
            </a:fld>
            <a:endParaRPr lang="zh-CN" altLang="en-US"/>
          </a:p>
        </p:txBody>
      </p:sp>
    </p:spTree>
    <p:extLst>
      <p:ext uri="{BB962C8B-B14F-4D97-AF65-F5344CB8AC3E}">
        <p14:creationId xmlns:p14="http://schemas.microsoft.com/office/powerpoint/2010/main" val="17134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17</a:t>
            </a:fld>
            <a:endParaRPr lang="zh-CN" altLang="en-US"/>
          </a:p>
        </p:txBody>
      </p:sp>
    </p:spTree>
    <p:extLst>
      <p:ext uri="{BB962C8B-B14F-4D97-AF65-F5344CB8AC3E}">
        <p14:creationId xmlns:p14="http://schemas.microsoft.com/office/powerpoint/2010/main" val="178024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19</a:t>
            </a:fld>
            <a:endParaRPr lang="zh-CN" altLang="en-US"/>
          </a:p>
        </p:txBody>
      </p:sp>
    </p:spTree>
    <p:extLst>
      <p:ext uri="{BB962C8B-B14F-4D97-AF65-F5344CB8AC3E}">
        <p14:creationId xmlns:p14="http://schemas.microsoft.com/office/powerpoint/2010/main" val="239104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20</a:t>
            </a:fld>
            <a:endParaRPr lang="zh-CN" altLang="en-US"/>
          </a:p>
        </p:txBody>
      </p:sp>
    </p:spTree>
    <p:extLst>
      <p:ext uri="{BB962C8B-B14F-4D97-AF65-F5344CB8AC3E}">
        <p14:creationId xmlns:p14="http://schemas.microsoft.com/office/powerpoint/2010/main" val="217262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21</a:t>
            </a:fld>
            <a:endParaRPr lang="zh-CN" altLang="en-US"/>
          </a:p>
        </p:txBody>
      </p:sp>
    </p:spTree>
    <p:extLst>
      <p:ext uri="{BB962C8B-B14F-4D97-AF65-F5344CB8AC3E}">
        <p14:creationId xmlns:p14="http://schemas.microsoft.com/office/powerpoint/2010/main" val="9831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22</a:t>
            </a:fld>
            <a:endParaRPr lang="zh-CN" altLang="en-US"/>
          </a:p>
        </p:txBody>
      </p:sp>
    </p:spTree>
    <p:extLst>
      <p:ext uri="{BB962C8B-B14F-4D97-AF65-F5344CB8AC3E}">
        <p14:creationId xmlns:p14="http://schemas.microsoft.com/office/powerpoint/2010/main" val="363728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50052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7758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extLst>
      <p:ext uri="{BB962C8B-B14F-4D97-AF65-F5344CB8AC3E}">
        <p14:creationId xmlns:p14="http://schemas.microsoft.com/office/powerpoint/2010/main" val="201949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5</a:t>
            </a:fld>
            <a:endParaRPr lang="zh-CN" altLang="en-US"/>
          </a:p>
        </p:txBody>
      </p:sp>
    </p:spTree>
    <p:extLst>
      <p:ext uri="{BB962C8B-B14F-4D97-AF65-F5344CB8AC3E}">
        <p14:creationId xmlns:p14="http://schemas.microsoft.com/office/powerpoint/2010/main" val="12578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6</a:t>
            </a:fld>
            <a:endParaRPr lang="zh-CN" altLang="en-US"/>
          </a:p>
        </p:txBody>
      </p:sp>
    </p:spTree>
    <p:extLst>
      <p:ext uri="{BB962C8B-B14F-4D97-AF65-F5344CB8AC3E}">
        <p14:creationId xmlns:p14="http://schemas.microsoft.com/office/powerpoint/2010/main" val="172683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7</a:t>
            </a:fld>
            <a:endParaRPr lang="zh-CN" altLang="en-US"/>
          </a:p>
        </p:txBody>
      </p:sp>
    </p:spTree>
    <p:extLst>
      <p:ext uri="{BB962C8B-B14F-4D97-AF65-F5344CB8AC3E}">
        <p14:creationId xmlns:p14="http://schemas.microsoft.com/office/powerpoint/2010/main" val="413230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8</a:t>
            </a:fld>
            <a:endParaRPr lang="zh-CN" altLang="en-US"/>
          </a:p>
        </p:txBody>
      </p:sp>
    </p:spTree>
    <p:extLst>
      <p:ext uri="{BB962C8B-B14F-4D97-AF65-F5344CB8AC3E}">
        <p14:creationId xmlns:p14="http://schemas.microsoft.com/office/powerpoint/2010/main" val="186772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10</a:t>
            </a:fld>
            <a:endParaRPr lang="zh-CN" altLang="en-US"/>
          </a:p>
        </p:txBody>
      </p:sp>
    </p:spTree>
    <p:extLst>
      <p:ext uri="{BB962C8B-B14F-4D97-AF65-F5344CB8AC3E}">
        <p14:creationId xmlns:p14="http://schemas.microsoft.com/office/powerpoint/2010/main" val="63131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5A775D-D46C-46CC-AD07-85213D52E0F3}" type="slidenum">
              <a:rPr lang="zh-CN" altLang="en-US" smtClean="0"/>
              <a:t>11</a:t>
            </a:fld>
            <a:endParaRPr lang="zh-CN" altLang="en-US"/>
          </a:p>
        </p:txBody>
      </p:sp>
    </p:spTree>
    <p:extLst>
      <p:ext uri="{BB962C8B-B14F-4D97-AF65-F5344CB8AC3E}">
        <p14:creationId xmlns:p14="http://schemas.microsoft.com/office/powerpoint/2010/main" val="13221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12</a:t>
            </a:fld>
            <a:endParaRPr lang="zh-CN" altLang="en-US"/>
          </a:p>
        </p:txBody>
      </p:sp>
    </p:spTree>
    <p:extLst>
      <p:ext uri="{BB962C8B-B14F-4D97-AF65-F5344CB8AC3E}">
        <p14:creationId xmlns:p14="http://schemas.microsoft.com/office/powerpoint/2010/main" val="278972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1DDEDE9-7B62-C8EB-4EA4-EFB541B5B71C}"/>
              </a:ext>
            </a:extLst>
          </p:cNvPr>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3" name="页脚占位符 2">
            <a:extLst>
              <a:ext uri="{FF2B5EF4-FFF2-40B4-BE49-F238E27FC236}">
                <a16:creationId xmlns="" xmlns:a16="http://schemas.microsoft.com/office/drawing/2014/main" id="{7B8D5A6F-3E10-72E2-C289-FB253BC07B8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013F7C8-0D50-DAD7-AF74-75426B678943}"/>
              </a:ext>
            </a:extLst>
          </p:cNvPr>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407069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6796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
        <p:nvSpPr>
          <p:cNvPr id="7" name="TextBox 6"/>
          <p:cNvSpPr txBox="1"/>
          <p:nvPr userDrawn="1"/>
        </p:nvSpPr>
        <p:spPr>
          <a:xfrm>
            <a:off x="514332" y="6755152"/>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53452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339979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74110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5827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532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3289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7166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4552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425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6924040" cy="6857365"/>
          </a:xfrm>
          <a:prstGeom prst="rect">
            <a:avLst/>
          </a:prstGeom>
        </p:spPr>
      </p:pic>
    </p:spTree>
    <p:extLst>
      <p:ext uri="{BB962C8B-B14F-4D97-AF65-F5344CB8AC3E}">
        <p14:creationId xmlns:p14="http://schemas.microsoft.com/office/powerpoint/2010/main" val="386874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3634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543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6478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16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177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515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22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23936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33413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5026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19044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21724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248913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0007A8A3-04E5-D313-50F2-BB5ABE3A3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2F40F48-02E4-CF0A-5F5C-39D105022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7A1A000-F7CB-2637-0D19-09EFEF491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EEA7E-0D83-4205-B3F0-09DF1DCBC963}" type="datetimeFigureOut">
              <a:rPr lang="zh-CN" altLang="en-US" smtClean="0"/>
              <a:t>2023/1/13</a:t>
            </a:fld>
            <a:endParaRPr lang="zh-CN" altLang="en-US"/>
          </a:p>
        </p:txBody>
      </p:sp>
      <p:sp>
        <p:nvSpPr>
          <p:cNvPr id="5" name="页脚占位符 4">
            <a:extLst>
              <a:ext uri="{FF2B5EF4-FFF2-40B4-BE49-F238E27FC236}">
                <a16:creationId xmlns="" xmlns:a16="http://schemas.microsoft.com/office/drawing/2014/main" id="{DA14AA5D-729D-91BC-9088-0943478FD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E33E96D2-D903-0468-0797-277566438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377D-E7E7-4F84-A753-F2A5361B3955}" type="slidenum">
              <a:rPr lang="zh-CN" altLang="en-US" smtClean="0"/>
              <a:t>‹#›</a:t>
            </a:fld>
            <a:endParaRPr lang="zh-CN" altLang="en-US"/>
          </a:p>
        </p:txBody>
      </p:sp>
    </p:spTree>
    <p:extLst>
      <p:ext uri="{BB962C8B-B14F-4D97-AF65-F5344CB8AC3E}">
        <p14:creationId xmlns:p14="http://schemas.microsoft.com/office/powerpoint/2010/main" val="1582493246"/>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234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944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3.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0217AB05-8893-18C1-F9B3-565D5F0E7CDB}"/>
              </a:ext>
            </a:extLst>
          </p:cNvPr>
          <p:cNvGrpSpPr/>
          <p:nvPr/>
        </p:nvGrpSpPr>
        <p:grpSpPr>
          <a:xfrm rot="10800000" flipV="1">
            <a:off x="914037" y="0"/>
            <a:ext cx="10244455" cy="6858000"/>
            <a:chOff x="0" y="-13970"/>
            <a:chExt cx="10244455" cy="6885940"/>
          </a:xfrm>
        </p:grpSpPr>
        <p:sp>
          <p:nvSpPr>
            <p:cNvPr id="11" name="任意多边形 10"/>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6012181" y="2358027"/>
            <a:ext cx="5425440" cy="1106805"/>
          </a:xfrm>
          <a:prstGeom prst="rect">
            <a:avLst/>
          </a:prstGeom>
          <a:noFill/>
        </p:spPr>
        <p:txBody>
          <a:bodyPr wrap="square" rtlCol="0" anchor="t">
            <a:spAutoFit/>
          </a:bodyPr>
          <a:lstStyle/>
          <a:p>
            <a:pPr algn="dist"/>
            <a:r>
              <a:rPr lang="zh-CN" altLang="en-US" sz="6600" b="1" dirty="0">
                <a:cs typeface="+mn-ea"/>
                <a:sym typeface="+mn-lt"/>
              </a:rPr>
              <a:t>企业文化培训</a:t>
            </a:r>
          </a:p>
        </p:txBody>
      </p:sp>
      <p:sp>
        <p:nvSpPr>
          <p:cNvPr id="12" name="文本框 11"/>
          <p:cNvSpPr txBox="1"/>
          <p:nvPr/>
        </p:nvSpPr>
        <p:spPr>
          <a:xfrm>
            <a:off x="6285864" y="3464832"/>
            <a:ext cx="4862830" cy="460375"/>
          </a:xfrm>
          <a:prstGeom prst="rect">
            <a:avLst/>
          </a:prstGeom>
          <a:noFill/>
        </p:spPr>
        <p:txBody>
          <a:bodyPr wrap="square" rtlCol="0" anchor="t">
            <a:spAutoFit/>
          </a:bodyPr>
          <a:lstStyle/>
          <a:p>
            <a:pPr algn="dist"/>
            <a:r>
              <a:rPr lang="zh-CN" altLang="en-US" sz="2400" dirty="0">
                <a:cs typeface="+mn-ea"/>
                <a:sym typeface="+mn-lt"/>
              </a:rPr>
              <a:t>POWERPOINT TEMPLATE</a:t>
            </a:r>
          </a:p>
        </p:txBody>
      </p:sp>
      <p:sp>
        <p:nvSpPr>
          <p:cNvPr id="13" name="圆角矩形 12"/>
          <p:cNvSpPr/>
          <p:nvPr/>
        </p:nvSpPr>
        <p:spPr>
          <a:xfrm>
            <a:off x="6686090"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8924206"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6706501" y="4394201"/>
            <a:ext cx="1797685" cy="369332"/>
          </a:xfrm>
          <a:prstGeom prst="rect">
            <a:avLst/>
          </a:prstGeom>
          <a:noFill/>
        </p:spPr>
        <p:txBody>
          <a:bodyPr wrap="square" rtlCol="0">
            <a:spAutoFit/>
          </a:bodyPr>
          <a:lstStyle/>
          <a:p>
            <a:r>
              <a:rPr lang="zh-CN" altLang="en-US" dirty="0">
                <a:solidFill>
                  <a:schemeClr val="bg1"/>
                </a:solidFill>
                <a:cs typeface="+mn-ea"/>
                <a:sym typeface="+mn-lt"/>
              </a:rPr>
              <a:t>汇</a:t>
            </a:r>
            <a:r>
              <a:rPr lang="zh-CN" altLang="en-US" dirty="0" smtClean="0">
                <a:solidFill>
                  <a:schemeClr val="bg1"/>
                </a:solidFill>
                <a:cs typeface="+mn-ea"/>
                <a:sym typeface="+mn-lt"/>
              </a:rPr>
              <a:t>报</a:t>
            </a:r>
            <a:r>
              <a:rPr lang="zh-CN" altLang="en-US" dirty="0" smtClean="0">
                <a:solidFill>
                  <a:schemeClr val="bg1"/>
                </a:solidFill>
                <a:cs typeface="+mn-ea"/>
                <a:sym typeface="+mn-lt"/>
              </a:rPr>
              <a:t>：优品</a:t>
            </a:r>
            <a:r>
              <a:rPr lang="en-US" altLang="zh-CN" dirty="0" smtClean="0">
                <a:solidFill>
                  <a:schemeClr val="bg1"/>
                </a:solidFill>
                <a:cs typeface="+mn-ea"/>
                <a:sym typeface="+mn-lt"/>
              </a:rPr>
              <a:t>PPT</a:t>
            </a:r>
            <a:endParaRPr lang="zh-CN" altLang="en-US" dirty="0">
              <a:solidFill>
                <a:schemeClr val="bg1"/>
              </a:solidFill>
              <a:cs typeface="+mn-ea"/>
              <a:sym typeface="+mn-lt"/>
            </a:endParaRPr>
          </a:p>
        </p:txBody>
      </p:sp>
      <p:sp>
        <p:nvSpPr>
          <p:cNvPr id="16" name="文本框 15"/>
          <p:cNvSpPr txBox="1"/>
          <p:nvPr/>
        </p:nvSpPr>
        <p:spPr>
          <a:xfrm>
            <a:off x="9121691" y="4394201"/>
            <a:ext cx="1437005" cy="369332"/>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1</a:t>
            </a:r>
            <a:r>
              <a:rPr lang="zh-CN" altLang="en-US" dirty="0" smtClean="0">
                <a:solidFill>
                  <a:schemeClr val="bg1"/>
                </a:solidFill>
                <a:cs typeface="+mn-ea"/>
                <a:sym typeface="+mn-lt"/>
              </a:rPr>
              <a:t>月</a:t>
            </a:r>
            <a:endParaRPr lang="zh-CN" altLang="en-US" dirty="0">
              <a:solidFill>
                <a:schemeClr val="bg1"/>
              </a:solidFill>
              <a:cs typeface="+mn-ea"/>
              <a:sym typeface="+mn-lt"/>
            </a:endParaRPr>
          </a:p>
        </p:txBody>
      </p:sp>
      <p:sp>
        <p:nvSpPr>
          <p:cNvPr id="17" name="文本框 16"/>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8" name="文本框 17"/>
          <p:cNvSpPr txBox="1"/>
          <p:nvPr/>
        </p:nvSpPr>
        <p:spPr>
          <a:xfrm>
            <a:off x="8473621" y="531222"/>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3" name="椭圆 2">
            <a:extLst>
              <a:ext uri="{FF2B5EF4-FFF2-40B4-BE49-F238E27FC236}">
                <a16:creationId xmlns="" xmlns:a16="http://schemas.microsoft.com/office/drawing/2014/main" id="{8B71C6B3-14E0-E3D8-4B5B-8ABB0C3DE1F0}"/>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 xmlns:a16="http://schemas.microsoft.com/office/drawing/2014/main" id="{57CCF94B-9BF4-7FED-6073-DD25A7E779E2}"/>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 xmlns:a16="http://schemas.microsoft.com/office/drawing/2014/main" id="{20D90C8D-9C3F-7566-0527-E9A4D6CC9C33}"/>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836738" y="1430020"/>
            <a:ext cx="3563620" cy="414401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6805930" y="1353820"/>
            <a:ext cx="3116580" cy="460375"/>
          </a:xfrm>
          <a:prstGeom prst="rect">
            <a:avLst/>
          </a:prstGeom>
          <a:noFill/>
        </p:spPr>
        <p:txBody>
          <a:bodyPr wrap="square" rtlCol="0" anchor="t">
            <a:spAutoFit/>
          </a:bodyPr>
          <a:lstStyle/>
          <a:p>
            <a:r>
              <a:rPr lang="zh-CN" altLang="en-US" sz="2400" b="1">
                <a:cs typeface="+mn-ea"/>
                <a:sym typeface="+mn-lt"/>
              </a:rPr>
              <a:t>张瑞敏谈企业文化</a:t>
            </a:r>
          </a:p>
        </p:txBody>
      </p:sp>
      <p:sp>
        <p:nvSpPr>
          <p:cNvPr id="6" name="文本框 5"/>
          <p:cNvSpPr txBox="1"/>
          <p:nvPr/>
        </p:nvSpPr>
        <p:spPr>
          <a:xfrm>
            <a:off x="6710680" y="1929765"/>
            <a:ext cx="3211830" cy="141986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“海尔过去的成功是观念和思维方式的成功。企业发展的灵魂是企业文化，而企业文化最核心的内容应该是价值观。</a:t>
            </a:r>
          </a:p>
        </p:txBody>
      </p:sp>
      <p:sp>
        <p:nvSpPr>
          <p:cNvPr id="7" name="文本框 6"/>
          <p:cNvSpPr txBox="1"/>
          <p:nvPr/>
        </p:nvSpPr>
        <p:spPr>
          <a:xfrm>
            <a:off x="6711315" y="3727450"/>
            <a:ext cx="3211195" cy="208407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“第一是设计师，在企业发展中如何使组织结构适应企业发展；第二是牧师，不断地布道，使员工接受企业文化，把员工自身价值的体现和企业目标的实现结合起来。”</a:t>
            </a:r>
          </a:p>
        </p:txBody>
      </p:sp>
      <p:sp>
        <p:nvSpPr>
          <p:cNvPr id="9" name="椭圆 8"/>
          <p:cNvSpPr/>
          <p:nvPr/>
        </p:nvSpPr>
        <p:spPr>
          <a:xfrm>
            <a:off x="10751502" y="3727450"/>
            <a:ext cx="577215" cy="57721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0765472" y="4881880"/>
            <a:ext cx="577215" cy="57721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3" name="图片 72" descr="333639373231343b343435313031353bcfeec4bfb9dcc0ed"/>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910252" y="5008880"/>
            <a:ext cx="323215" cy="323215"/>
          </a:xfrm>
          <a:prstGeom prst="rect">
            <a:avLst/>
          </a:prstGeom>
        </p:spPr>
      </p:pic>
      <p:pic>
        <p:nvPicPr>
          <p:cNvPr id="75" name="图片 74" descr="333530363730363b333530363538383bbfaacda5b9abb8e6"/>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875327" y="3836670"/>
            <a:ext cx="358140" cy="358140"/>
          </a:xfrm>
          <a:prstGeom prst="rect">
            <a:avLst/>
          </a:prstGeom>
        </p:spPr>
      </p:pic>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99808" y="1429385"/>
            <a:ext cx="4199890" cy="4199890"/>
          </a:xfrm>
          <a:custGeom>
            <a:avLst/>
            <a:gdLst/>
            <a:ahLst/>
            <a:cxnLst>
              <a:cxn ang="3cd4">
                <a:pos x="hc" y="t"/>
              </a:cxn>
              <a:cxn ang="cd2">
                <a:pos x="l" y="vc"/>
              </a:cxn>
              <a:cxn ang="cd4">
                <a:pos x="hc" y="b"/>
              </a:cxn>
              <a:cxn ang="0">
                <a:pos x="r" y="vc"/>
              </a:cxn>
            </a:cxnLst>
            <a:rect l="l" t="t" r="r" b="b"/>
            <a:pathLst>
              <a:path w="9363" h="9363">
                <a:moveTo>
                  <a:pt x="4682" y="0"/>
                </a:moveTo>
                <a:cubicBezTo>
                  <a:pt x="7267" y="0"/>
                  <a:pt x="9363" y="2096"/>
                  <a:pt x="9363" y="4682"/>
                </a:cubicBezTo>
                <a:cubicBezTo>
                  <a:pt x="9363" y="7267"/>
                  <a:pt x="7267" y="9363"/>
                  <a:pt x="4682" y="9363"/>
                </a:cubicBezTo>
                <a:cubicBezTo>
                  <a:pt x="2096" y="9363"/>
                  <a:pt x="0" y="7267"/>
                  <a:pt x="0" y="4682"/>
                </a:cubicBezTo>
                <a:cubicBezTo>
                  <a:pt x="0" y="2096"/>
                  <a:pt x="2096" y="0"/>
                  <a:pt x="4682" y="0"/>
                </a:cubicBezTo>
                <a:close/>
              </a:path>
            </a:pathLst>
          </a:custGeom>
        </p:spPr>
      </p:pic>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170930" y="-74295"/>
            <a:ext cx="6021070" cy="6932295"/>
          </a:xfrm>
          <a:prstGeom prst="chevron">
            <a:avLst/>
          </a:prstGeom>
        </p:spPr>
      </p:pic>
      <p:sp>
        <p:nvSpPr>
          <p:cNvPr id="3" name="文本框 2"/>
          <p:cNvSpPr txBox="1"/>
          <p:nvPr/>
        </p:nvSpPr>
        <p:spPr>
          <a:xfrm>
            <a:off x="1069023" y="2111375"/>
            <a:ext cx="3232150" cy="829945"/>
          </a:xfrm>
          <a:prstGeom prst="rect">
            <a:avLst/>
          </a:prstGeom>
          <a:noFill/>
        </p:spPr>
        <p:txBody>
          <a:bodyPr wrap="square" rtlCol="0" anchor="t">
            <a:spAutoFit/>
          </a:bodyPr>
          <a:lstStyle/>
          <a:p>
            <a:r>
              <a:rPr lang="zh-CN" altLang="en-US" sz="2400" b="1" dirty="0">
                <a:solidFill>
                  <a:schemeClr val="tx1"/>
                </a:solidFill>
                <a:cs typeface="+mn-ea"/>
                <a:sym typeface="+mn-lt"/>
              </a:rPr>
              <a:t>激发个人潜能，实现企业潜力</a:t>
            </a:r>
          </a:p>
        </p:txBody>
      </p:sp>
      <p:sp>
        <p:nvSpPr>
          <p:cNvPr id="4" name="矩形 3"/>
          <p:cNvSpPr/>
          <p:nvPr/>
        </p:nvSpPr>
        <p:spPr>
          <a:xfrm>
            <a:off x="1141413" y="1738630"/>
            <a:ext cx="1515110" cy="158750"/>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968058" y="3057525"/>
            <a:ext cx="4589145" cy="2861310"/>
          </a:xfrm>
          <a:prstGeom prst="rect">
            <a:avLst/>
          </a:prstGeom>
          <a:noFill/>
        </p:spPr>
        <p:txBody>
          <a:bodyPr wrap="square" rtlCol="0" anchor="t">
            <a:spAutoFit/>
          </a:bodyPr>
          <a:lstStyle/>
          <a:p>
            <a:pPr>
              <a:lnSpc>
                <a:spcPct val="150000"/>
              </a:lnSpc>
            </a:pPr>
            <a:r>
              <a:rPr lang="zh-CN" altLang="en-US">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 </a:t>
            </a:r>
          </a:p>
          <a:p>
            <a:endParaRPr lang="zh-CN" altLang="en-US">
              <a:cs typeface="+mn-ea"/>
              <a:sym typeface="+mn-lt"/>
            </a:endParaRPr>
          </a:p>
        </p:txBody>
      </p:sp>
      <p:sp>
        <p:nvSpPr>
          <p:cNvPr id="76" name="矩形 75"/>
          <p:cNvSpPr/>
          <p:nvPr/>
        </p:nvSpPr>
        <p:spPr>
          <a:xfrm>
            <a:off x="113030" y="11557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831850" y="18732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
        <p:nvSpPr>
          <p:cNvPr id="5" name="文本框 4"/>
          <p:cNvSpPr txBox="1"/>
          <p:nvPr/>
        </p:nvSpPr>
        <p:spPr>
          <a:xfrm>
            <a:off x="4220210" y="1596390"/>
            <a:ext cx="3302000" cy="460375"/>
          </a:xfrm>
          <a:prstGeom prst="rect">
            <a:avLst/>
          </a:prstGeom>
          <a:noFill/>
        </p:spPr>
        <p:txBody>
          <a:bodyPr wrap="square" rtlCol="0" anchor="t">
            <a:spAutoFit/>
          </a:bodyPr>
          <a:lstStyle/>
          <a:p>
            <a:pPr algn="ctr"/>
            <a:r>
              <a:rPr lang="zh-CN" altLang="en-US" sz="2400" b="1">
                <a:solidFill>
                  <a:schemeClr val="tx1"/>
                </a:solidFill>
                <a:cs typeface="+mn-ea"/>
                <a:sym typeface="+mn-lt"/>
              </a:rPr>
              <a:t>人才理念、营销理念</a:t>
            </a:r>
          </a:p>
        </p:txBody>
      </p:sp>
      <p:sp>
        <p:nvSpPr>
          <p:cNvPr id="11" name="椭圆 10"/>
          <p:cNvSpPr/>
          <p:nvPr/>
        </p:nvSpPr>
        <p:spPr>
          <a:xfrm>
            <a:off x="520065" y="26416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导向功能</a:t>
            </a:r>
          </a:p>
        </p:txBody>
      </p:sp>
      <p:sp>
        <p:nvSpPr>
          <p:cNvPr id="16" name="椭圆 15"/>
          <p:cNvSpPr/>
          <p:nvPr/>
        </p:nvSpPr>
        <p:spPr>
          <a:xfrm>
            <a:off x="6353175" y="26511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约束功能</a:t>
            </a:r>
          </a:p>
        </p:txBody>
      </p:sp>
      <p:sp>
        <p:nvSpPr>
          <p:cNvPr id="21" name="椭圆 20"/>
          <p:cNvSpPr/>
          <p:nvPr/>
        </p:nvSpPr>
        <p:spPr>
          <a:xfrm>
            <a:off x="520065" y="43561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凝聚功能</a:t>
            </a:r>
          </a:p>
        </p:txBody>
      </p:sp>
      <p:sp>
        <p:nvSpPr>
          <p:cNvPr id="22" name="椭圆 21"/>
          <p:cNvSpPr/>
          <p:nvPr/>
        </p:nvSpPr>
        <p:spPr>
          <a:xfrm>
            <a:off x="6353175" y="43656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激励功能</a:t>
            </a:r>
          </a:p>
        </p:txBody>
      </p:sp>
      <p:sp>
        <p:nvSpPr>
          <p:cNvPr id="24" name="文本框 23"/>
          <p:cNvSpPr txBox="1"/>
          <p:nvPr/>
        </p:nvSpPr>
        <p:spPr>
          <a:xfrm>
            <a:off x="194119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你能用钱买到一个人的时间，你能用钱买到劳动，但你不能用钱买到热情，你不能用钱买到主动。</a:t>
            </a:r>
          </a:p>
        </p:txBody>
      </p:sp>
      <p:sp>
        <p:nvSpPr>
          <p:cNvPr id="25" name="文本框 24"/>
          <p:cNvSpPr txBox="1"/>
          <p:nvPr/>
        </p:nvSpPr>
        <p:spPr>
          <a:xfrm>
            <a:off x="774636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
        <p:nvSpPr>
          <p:cNvPr id="26" name="文本框 25"/>
          <p:cNvSpPr txBox="1"/>
          <p:nvPr/>
        </p:nvSpPr>
        <p:spPr>
          <a:xfrm>
            <a:off x="1912620" y="453898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
        <p:nvSpPr>
          <p:cNvPr id="27" name="文本框 26"/>
          <p:cNvSpPr txBox="1"/>
          <p:nvPr/>
        </p:nvSpPr>
        <p:spPr>
          <a:xfrm>
            <a:off x="7873365" y="4553585"/>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5052060"/>
            <a:ext cx="12200890" cy="1847215"/>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p>
        </p:txBody>
      </p:sp>
      <p:sp>
        <p:nvSpPr>
          <p:cNvPr id="4" name="文本框 3"/>
          <p:cNvSpPr txBox="1"/>
          <p:nvPr/>
        </p:nvSpPr>
        <p:spPr>
          <a:xfrm>
            <a:off x="681355" y="1561465"/>
            <a:ext cx="2540000" cy="460375"/>
          </a:xfrm>
          <a:prstGeom prst="rect">
            <a:avLst/>
          </a:prstGeom>
          <a:noFill/>
        </p:spPr>
        <p:txBody>
          <a:bodyPr wrap="square" rtlCol="0" anchor="t">
            <a:spAutoFit/>
          </a:bodyPr>
          <a:lstStyle/>
          <a:p>
            <a:r>
              <a:rPr lang="zh-CN" altLang="en-US" sz="2400" b="1">
                <a:cs typeface="+mn-ea"/>
                <a:sym typeface="+mn-lt"/>
              </a:rPr>
              <a:t>关键行为准则</a:t>
            </a:r>
          </a:p>
        </p:txBody>
      </p:sp>
      <p:sp>
        <p:nvSpPr>
          <p:cNvPr id="5" name="圆角矩形 4"/>
          <p:cNvSpPr/>
          <p:nvPr/>
        </p:nvSpPr>
        <p:spPr>
          <a:xfrm>
            <a:off x="848360" y="2189480"/>
            <a:ext cx="1226820" cy="75565"/>
          </a:xfrm>
          <a:prstGeom prst="roundRect">
            <a:avLst>
              <a:gd name="adj" fmla="val 50000"/>
            </a:avLst>
          </a:prstGeom>
          <a:solidFill>
            <a:srgbClr val="779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81355" y="2432685"/>
            <a:ext cx="6051550" cy="161480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p>
          <a:p>
            <a:endParaRPr lang="zh-CN" altLang="en-US">
              <a:cs typeface="+mn-ea"/>
              <a:sym typeface="+mn-lt"/>
            </a:endParaRPr>
          </a:p>
        </p:txBody>
      </p:sp>
      <p:sp>
        <p:nvSpPr>
          <p:cNvPr id="10" name="矩形 9"/>
          <p:cNvSpPr/>
          <p:nvPr/>
        </p:nvSpPr>
        <p:spPr>
          <a:xfrm>
            <a:off x="79248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添加文字</a:t>
            </a:r>
          </a:p>
        </p:txBody>
      </p:sp>
      <p:sp>
        <p:nvSpPr>
          <p:cNvPr id="13" name="矩形 12"/>
          <p:cNvSpPr/>
          <p:nvPr/>
        </p:nvSpPr>
        <p:spPr>
          <a:xfrm>
            <a:off x="293370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p>
        </p:txBody>
      </p:sp>
      <p:sp>
        <p:nvSpPr>
          <p:cNvPr id="15" name="矩形 14"/>
          <p:cNvSpPr/>
          <p:nvPr/>
        </p:nvSpPr>
        <p:spPr>
          <a:xfrm>
            <a:off x="507492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p>
        </p:txBody>
      </p:sp>
      <p:sp>
        <p:nvSpPr>
          <p:cNvPr id="18" name="文本框 17"/>
          <p:cNvSpPr txBox="1"/>
          <p:nvPr/>
        </p:nvSpPr>
        <p:spPr>
          <a:xfrm>
            <a:off x="1429385" y="563943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0" name="同心圆 19"/>
          <p:cNvSpPr/>
          <p:nvPr/>
        </p:nvSpPr>
        <p:spPr>
          <a:xfrm>
            <a:off x="792480" y="566674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文本框 22"/>
          <p:cNvSpPr txBox="1"/>
          <p:nvPr/>
        </p:nvSpPr>
        <p:spPr>
          <a:xfrm>
            <a:off x="433006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4" name="同心圆 23"/>
          <p:cNvSpPr/>
          <p:nvPr/>
        </p:nvSpPr>
        <p:spPr>
          <a:xfrm>
            <a:off x="369316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文本框 27"/>
          <p:cNvSpPr txBox="1"/>
          <p:nvPr/>
        </p:nvSpPr>
        <p:spPr>
          <a:xfrm>
            <a:off x="723074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29" name="同心圆 28"/>
          <p:cNvSpPr/>
          <p:nvPr/>
        </p:nvSpPr>
        <p:spPr>
          <a:xfrm>
            <a:off x="659384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文本框 48"/>
          <p:cNvSpPr txBox="1"/>
          <p:nvPr/>
        </p:nvSpPr>
        <p:spPr>
          <a:xfrm>
            <a:off x="9979025" y="5622290"/>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p>
        </p:txBody>
      </p:sp>
      <p:sp>
        <p:nvSpPr>
          <p:cNvPr id="50" name="同心圆 49"/>
          <p:cNvSpPr/>
          <p:nvPr/>
        </p:nvSpPr>
        <p:spPr>
          <a:xfrm>
            <a:off x="9342120" y="5649595"/>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1" name="组合 20">
            <a:extLst>
              <a:ext uri="{FF2B5EF4-FFF2-40B4-BE49-F238E27FC236}">
                <a16:creationId xmlns="" xmlns:a16="http://schemas.microsoft.com/office/drawing/2014/main" id="{D40136FE-8728-8A84-D7E3-E75396ACF464}"/>
              </a:ext>
            </a:extLst>
          </p:cNvPr>
          <p:cNvGrpSpPr/>
          <p:nvPr/>
        </p:nvGrpSpPr>
        <p:grpSpPr>
          <a:xfrm>
            <a:off x="7031232" y="1432874"/>
            <a:ext cx="4221603" cy="3364605"/>
            <a:chOff x="1174752" y="2094775"/>
            <a:chExt cx="4294140" cy="3422418"/>
          </a:xfrm>
        </p:grpSpPr>
        <p:pic>
          <p:nvPicPr>
            <p:cNvPr id="22" name="Picture 5">
              <a:extLst>
                <a:ext uri="{FF2B5EF4-FFF2-40B4-BE49-F238E27FC236}">
                  <a16:creationId xmlns="" xmlns:a16="http://schemas.microsoft.com/office/drawing/2014/main" id="{163AD33F-C0E2-D12C-6E89-FA3D21D386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25" name="矩形 24">
              <a:extLst>
                <a:ext uri="{FF2B5EF4-FFF2-40B4-BE49-F238E27FC236}">
                  <a16:creationId xmlns="" xmlns:a16="http://schemas.microsoft.com/office/drawing/2014/main" id="{FF34BEFB-0E26-6ACE-1342-241DEEE635B3}"/>
                </a:ext>
              </a:extLst>
            </p:cNvPr>
            <p:cNvSpPr/>
            <p:nvPr/>
          </p:nvSpPr>
          <p:spPr>
            <a:xfrm>
              <a:off x="1397399" y="2301989"/>
              <a:ext cx="3842449" cy="217636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透明">
              <a:extLst>
                <a:ext uri="{FF2B5EF4-FFF2-40B4-BE49-F238E27FC236}">
                  <a16:creationId xmlns="" xmlns:a16="http://schemas.microsoft.com/office/drawing/2014/main" id="{11E9E3AA-6FDA-EC74-A45A-8D0224EA66A7}"/>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84E24018-8206-7C3D-4887-A15E7F9351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11" name="矩形 10">
            <a:extLst>
              <a:ext uri="{FF2B5EF4-FFF2-40B4-BE49-F238E27FC236}">
                <a16:creationId xmlns="" xmlns:a16="http://schemas.microsoft.com/office/drawing/2014/main" id="{A702F339-AFAB-A07D-8AE6-F4D234B31A13}"/>
              </a:ext>
            </a:extLst>
          </p:cNvPr>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91FC0CCC-8681-6B77-E53B-30DC744C2917}"/>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3" name="文本框 12">
            <a:extLst>
              <a:ext uri="{FF2B5EF4-FFF2-40B4-BE49-F238E27FC236}">
                <a16:creationId xmlns="" xmlns:a16="http://schemas.microsoft.com/office/drawing/2014/main" id="{E5B0F1C9-CDF9-E3AE-D700-E15D38579A2D}"/>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4" name="椭圆 13">
            <a:extLst>
              <a:ext uri="{FF2B5EF4-FFF2-40B4-BE49-F238E27FC236}">
                <a16:creationId xmlns="" xmlns:a16="http://schemas.microsoft.com/office/drawing/2014/main" id="{4E75F404-369F-323F-FC70-3AD8AFDFF29F}"/>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 xmlns:a16="http://schemas.microsoft.com/office/drawing/2014/main" id="{586534E6-ED10-CCDB-59F0-DE98BC8C09DF}"/>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5DFBC8A0-FB73-6E6F-1229-944C466DDBB9}"/>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03</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企业文化的作用</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81090" y="2343785"/>
            <a:ext cx="3030220" cy="460375"/>
          </a:xfrm>
          <a:prstGeom prst="rect">
            <a:avLst/>
          </a:prstGeom>
          <a:noFill/>
        </p:spPr>
        <p:txBody>
          <a:bodyPr wrap="square" rtlCol="0" anchor="t">
            <a:spAutoFit/>
          </a:bodyPr>
          <a:lstStyle/>
          <a:p>
            <a:r>
              <a:rPr lang="zh-CN" altLang="en-US" sz="2400" b="1">
                <a:cs typeface="+mn-ea"/>
                <a:sym typeface="+mn-lt"/>
              </a:rPr>
              <a:t>价值观关键行为准则</a:t>
            </a:r>
          </a:p>
        </p:txBody>
      </p:sp>
      <p:cxnSp>
        <p:nvCxnSpPr>
          <p:cNvPr id="6" name="直接连接符 5"/>
          <p:cNvCxnSpPr/>
          <p:nvPr/>
        </p:nvCxnSpPr>
        <p:spPr>
          <a:xfrm>
            <a:off x="6456045" y="300609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81090" y="291846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11265" y="2962275"/>
            <a:ext cx="3073400" cy="0"/>
          </a:xfrm>
          <a:prstGeom prst="line">
            <a:avLst/>
          </a:prstGeom>
          <a:ln w="19050">
            <a:solidFill>
              <a:srgbClr val="7795C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181090" y="3310890"/>
            <a:ext cx="4679950" cy="203132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p>
          <a:p>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8760" y="1457709"/>
            <a:ext cx="3152140" cy="4729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cxnSp>
        <p:nvCxnSpPr>
          <p:cNvPr id="19" name="Straight Connector 23">
            <a:extLst>
              <a:ext uri="{FF2B5EF4-FFF2-40B4-BE49-F238E27FC236}">
                <a16:creationId xmlns="" xmlns:a16="http://schemas.microsoft.com/office/drawing/2014/main" id="{B6BD8877-F264-7FD7-B57D-D65F93CE7870}"/>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20" name="Straight Connector 24">
            <a:extLst>
              <a:ext uri="{FF2B5EF4-FFF2-40B4-BE49-F238E27FC236}">
                <a16:creationId xmlns="" xmlns:a16="http://schemas.microsoft.com/office/drawing/2014/main" id="{97155F44-DDBB-3ADD-9A4C-DA19FEEE2E66}"/>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1" name="组合 20">
            <a:extLst>
              <a:ext uri="{FF2B5EF4-FFF2-40B4-BE49-F238E27FC236}">
                <a16:creationId xmlns="" xmlns:a16="http://schemas.microsoft.com/office/drawing/2014/main" id="{F5E4AC4E-C52C-08B0-639E-72EE3C31896F}"/>
              </a:ext>
            </a:extLst>
          </p:cNvPr>
          <p:cNvGrpSpPr/>
          <p:nvPr/>
        </p:nvGrpSpPr>
        <p:grpSpPr>
          <a:xfrm>
            <a:off x="1943868" y="2123981"/>
            <a:ext cx="1369704" cy="1356360"/>
            <a:chOff x="1943868" y="2123981"/>
            <a:chExt cx="1369704" cy="1356360"/>
          </a:xfrm>
        </p:grpSpPr>
        <p:sp>
          <p:nvSpPr>
            <p:cNvPr id="22" name="Oval 25">
              <a:extLst>
                <a:ext uri="{FF2B5EF4-FFF2-40B4-BE49-F238E27FC236}">
                  <a16:creationId xmlns="" xmlns:a16="http://schemas.microsoft.com/office/drawing/2014/main" id="{A8BDBB3F-4B0D-8C05-A1CD-2A63F396FC9A}"/>
                </a:ext>
              </a:extLst>
            </p:cNvPr>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3" name="Shape 2605">
              <a:extLst>
                <a:ext uri="{FF2B5EF4-FFF2-40B4-BE49-F238E27FC236}">
                  <a16:creationId xmlns="" xmlns:a16="http://schemas.microsoft.com/office/drawing/2014/main" id="{8033553B-AC70-0F9C-742A-E835362DB30F}"/>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4" name="组合 23">
            <a:extLst>
              <a:ext uri="{FF2B5EF4-FFF2-40B4-BE49-F238E27FC236}">
                <a16:creationId xmlns="" xmlns:a16="http://schemas.microsoft.com/office/drawing/2014/main" id="{D8D63073-B944-3FC6-43F1-B99F42AD92A7}"/>
              </a:ext>
            </a:extLst>
          </p:cNvPr>
          <p:cNvGrpSpPr/>
          <p:nvPr/>
        </p:nvGrpSpPr>
        <p:grpSpPr>
          <a:xfrm>
            <a:off x="5462967" y="2123030"/>
            <a:ext cx="1369704" cy="1358265"/>
            <a:chOff x="5462967" y="2123030"/>
            <a:chExt cx="1369704" cy="1358265"/>
          </a:xfrm>
        </p:grpSpPr>
        <p:sp>
          <p:nvSpPr>
            <p:cNvPr id="25" name="Oval 26">
              <a:extLst>
                <a:ext uri="{FF2B5EF4-FFF2-40B4-BE49-F238E27FC236}">
                  <a16:creationId xmlns="" xmlns:a16="http://schemas.microsoft.com/office/drawing/2014/main" id="{15A417F6-ED44-1FC5-E800-DC22C53719F0}"/>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6" name="Shape 2551">
              <a:extLst>
                <a:ext uri="{FF2B5EF4-FFF2-40B4-BE49-F238E27FC236}">
                  <a16:creationId xmlns="" xmlns:a16="http://schemas.microsoft.com/office/drawing/2014/main" id="{AB7A883C-C753-3696-3569-F2E976BDD509}"/>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7" name="组合 26">
            <a:extLst>
              <a:ext uri="{FF2B5EF4-FFF2-40B4-BE49-F238E27FC236}">
                <a16:creationId xmlns="" xmlns:a16="http://schemas.microsoft.com/office/drawing/2014/main" id="{2F1501C0-C778-13D4-0A1B-F96E549ADAE7}"/>
              </a:ext>
            </a:extLst>
          </p:cNvPr>
          <p:cNvGrpSpPr/>
          <p:nvPr/>
        </p:nvGrpSpPr>
        <p:grpSpPr>
          <a:xfrm>
            <a:off x="9015925" y="2123030"/>
            <a:ext cx="1369704" cy="1358265"/>
            <a:chOff x="9015925" y="2123030"/>
            <a:chExt cx="1369704" cy="1358265"/>
          </a:xfrm>
        </p:grpSpPr>
        <p:sp>
          <p:nvSpPr>
            <p:cNvPr id="28" name="Oval 36">
              <a:extLst>
                <a:ext uri="{FF2B5EF4-FFF2-40B4-BE49-F238E27FC236}">
                  <a16:creationId xmlns="" xmlns:a16="http://schemas.microsoft.com/office/drawing/2014/main" id="{FB16868E-E7A3-651D-72BF-C88878FB6ACA}"/>
                </a:ext>
              </a:extLst>
            </p:cNvPr>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9" name="Shape 2562">
              <a:extLst>
                <a:ext uri="{FF2B5EF4-FFF2-40B4-BE49-F238E27FC236}">
                  <a16:creationId xmlns="" xmlns:a16="http://schemas.microsoft.com/office/drawing/2014/main" id="{3677C7C6-E849-EA8D-5343-AEF6DAA27ADE}"/>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0" name="Text Placeholder 8">
            <a:extLst>
              <a:ext uri="{FF2B5EF4-FFF2-40B4-BE49-F238E27FC236}">
                <a16:creationId xmlns="" xmlns:a16="http://schemas.microsoft.com/office/drawing/2014/main" id="{65111B4A-5833-56BB-DB33-683B9E98554A}"/>
              </a:ext>
            </a:extLst>
          </p:cNvPr>
          <p:cNvSpPr txBox="1"/>
          <p:nvPr/>
        </p:nvSpPr>
        <p:spPr>
          <a:xfrm>
            <a:off x="16780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效益至上</a:t>
            </a:r>
          </a:p>
        </p:txBody>
      </p:sp>
      <p:sp>
        <p:nvSpPr>
          <p:cNvPr id="31" name="Text Placeholder 9">
            <a:extLst>
              <a:ext uri="{FF2B5EF4-FFF2-40B4-BE49-F238E27FC236}">
                <a16:creationId xmlns="" xmlns:a16="http://schemas.microsoft.com/office/drawing/2014/main" id="{90349534-A02D-86D0-B443-E5F706A9DE8A}"/>
              </a:ext>
            </a:extLst>
          </p:cNvPr>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SzPct val="100000"/>
              <a:buNone/>
            </a:pPr>
            <a:r>
              <a:rPr lang="zh-CN" altLang="en-US" sz="1800" spc="300" dirty="0">
                <a:cs typeface="+mn-ea"/>
                <a:sym typeface="+mn-lt"/>
              </a:rPr>
              <a:t>建立高效能的组织机构、创新高效率的管理机制。</a:t>
            </a:r>
          </a:p>
          <a:p>
            <a:pPr marL="0" indent="0">
              <a:buNone/>
            </a:pPr>
            <a:endParaRPr lang="en-AU" altLang="zh-CN" sz="1800" spc="300" dirty="0">
              <a:solidFill>
                <a:schemeClr val="tx1">
                  <a:lumMod val="65000"/>
                  <a:lumOff val="35000"/>
                </a:schemeClr>
              </a:solidFill>
              <a:cs typeface="+mn-ea"/>
              <a:sym typeface="+mn-lt"/>
            </a:endParaRPr>
          </a:p>
        </p:txBody>
      </p:sp>
      <p:sp>
        <p:nvSpPr>
          <p:cNvPr id="32" name="Text Placeholder 8">
            <a:extLst>
              <a:ext uri="{FF2B5EF4-FFF2-40B4-BE49-F238E27FC236}">
                <a16:creationId xmlns="" xmlns:a16="http://schemas.microsoft.com/office/drawing/2014/main" id="{BB3DC379-BF50-B262-C365-49AF42BAB981}"/>
              </a:ext>
            </a:extLst>
          </p:cNvPr>
          <p:cNvSpPr txBox="1"/>
          <p:nvPr/>
        </p:nvSpPr>
        <p:spPr>
          <a:xfrm>
            <a:off x="514445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效果为重</a:t>
            </a:r>
          </a:p>
        </p:txBody>
      </p:sp>
      <p:sp>
        <p:nvSpPr>
          <p:cNvPr id="33" name="Text Placeholder 9">
            <a:extLst>
              <a:ext uri="{FF2B5EF4-FFF2-40B4-BE49-F238E27FC236}">
                <a16:creationId xmlns="" xmlns:a16="http://schemas.microsoft.com/office/drawing/2014/main" id="{B5842F89-BB96-CF70-8F23-6F3DE4CB88CE}"/>
              </a:ext>
            </a:extLst>
          </p:cNvPr>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不断改进工作方法，以业绩提高和结果为衡量工作成就的重要标准。</a:t>
            </a:r>
          </a:p>
          <a:p>
            <a:pPr marL="0" indent="0">
              <a:buNone/>
            </a:pPr>
            <a:endParaRPr lang="en-AU" altLang="zh-CN" sz="1800" spc="300" dirty="0">
              <a:solidFill>
                <a:schemeClr val="tx1">
                  <a:lumMod val="65000"/>
                  <a:lumOff val="35000"/>
                </a:schemeClr>
              </a:solidFill>
              <a:cs typeface="+mn-ea"/>
              <a:sym typeface="+mn-lt"/>
            </a:endParaRPr>
          </a:p>
        </p:txBody>
      </p:sp>
      <p:sp>
        <p:nvSpPr>
          <p:cNvPr id="34" name="Text Placeholder 8">
            <a:extLst>
              <a:ext uri="{FF2B5EF4-FFF2-40B4-BE49-F238E27FC236}">
                <a16:creationId xmlns="" xmlns:a16="http://schemas.microsoft.com/office/drawing/2014/main" id="{E760245B-444E-3C74-16AC-B08A7988CA4A}"/>
              </a:ext>
            </a:extLst>
          </p:cNvPr>
          <p:cNvSpPr txBox="1"/>
          <p:nvPr/>
        </p:nvSpPr>
        <p:spPr>
          <a:xfrm>
            <a:off x="88027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效率优先</a:t>
            </a:r>
          </a:p>
        </p:txBody>
      </p:sp>
      <p:sp>
        <p:nvSpPr>
          <p:cNvPr id="35" name="Text Placeholder 9">
            <a:extLst>
              <a:ext uri="{FF2B5EF4-FFF2-40B4-BE49-F238E27FC236}">
                <a16:creationId xmlns="" xmlns:a16="http://schemas.microsoft.com/office/drawing/2014/main" id="{2C04347A-B85F-6F4B-BE9F-3CC8A2AC0A2F}"/>
              </a:ext>
            </a:extLst>
          </p:cNvPr>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反对任何无正当理由的工作拖延，摒弃工作中任何形式的官僚作风，恪尽职守、积极工作。</a:t>
            </a:r>
          </a:p>
          <a:p>
            <a:pPr marL="0" indent="0">
              <a:buNone/>
            </a:pPr>
            <a:endParaRPr lang="en-AU" altLang="zh-CN" sz="1800" spc="300"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4">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wipe(down)">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P spid="32" grpId="0" build="p"/>
      <p:bldP spid="33" grpId="0" build="p"/>
      <p:bldP spid="34" grpId="0" build="p"/>
      <p:bldP spid="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1"/>
            </p:custDataLst>
          </p:nvPr>
        </p:nvSpPr>
        <p:spPr>
          <a:xfrm>
            <a:off x="1528018" y="4597850"/>
            <a:ext cx="1988035" cy="477711"/>
          </a:xfrm>
          <a:prstGeom prst="rect">
            <a:avLst/>
          </a:prstGeom>
          <a:noFill/>
        </p:spPr>
        <p:txBody>
          <a:bodyPr wrap="square" rtlCol="0" anchor="ctr" anchorCtr="0">
            <a:normAutofit/>
          </a:bodyPr>
          <a:lstStyle/>
          <a:p>
            <a:pPr marL="0" marR="0" lvl="0" indent="0" algn="ctr" defTabSz="914400" rtl="0" eaLnBrk="1" fontAlgn="auto" latinLnBrk="0" hangingPunct="1">
              <a:lnSpc>
                <a:spcPct val="120000"/>
              </a:lnSpc>
              <a:buClrTx/>
              <a:buSzTx/>
              <a:buFontTx/>
              <a:buNone/>
              <a:defRPr/>
            </a:pPr>
            <a:r>
              <a:rPr kumimoji="0" lang="zh-CN" altLang="en-US" sz="2000" b="1" i="0" u="none" strike="noStrike" kern="1200" cap="none" spc="300" normalizeH="0" noProof="0">
                <a:ln>
                  <a:noFill/>
                </a:ln>
                <a:solidFill>
                  <a:schemeClr val="tx1"/>
                </a:solidFill>
                <a:effectLst/>
                <a:uLnTx/>
                <a:uFillTx/>
                <a:cs typeface="+mn-ea"/>
                <a:sym typeface="+mn-lt"/>
              </a:rPr>
              <a:t>愿景</a:t>
            </a:r>
          </a:p>
        </p:txBody>
      </p:sp>
      <p:sp>
        <p:nvSpPr>
          <p:cNvPr id="53" name="文本框 52"/>
          <p:cNvSpPr txBox="1"/>
          <p:nvPr>
            <p:custDataLst>
              <p:tags r:id="rId2"/>
            </p:custDataLst>
          </p:nvPr>
        </p:nvSpPr>
        <p:spPr>
          <a:xfrm>
            <a:off x="1528018" y="5169564"/>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kumimoji="0" lang="zh-CN" altLang="en-US" sz="1400" b="0" i="0" u="none" strike="noStrike" kern="1200" cap="none" spc="150" normalizeH="0" noProof="0">
                <a:ln>
                  <a:noFill/>
                </a:ln>
                <a:solidFill>
                  <a:schemeClr val="tx1"/>
                </a:solidFill>
                <a:effectLst/>
                <a:uLnTx/>
                <a:uFillTx/>
                <a:cs typeface="+mn-ea"/>
                <a:sym typeface="+mn-lt"/>
              </a:rPr>
              <a:t>单击此处添加文本具体内容，简明扼要的阐述您的观点。</a:t>
            </a:r>
          </a:p>
        </p:txBody>
      </p:sp>
      <p:sp>
        <p:nvSpPr>
          <p:cNvPr id="54" name="文本框 53"/>
          <p:cNvSpPr txBox="1"/>
          <p:nvPr>
            <p:custDataLst>
              <p:tags r:id="rId3"/>
            </p:custDataLst>
          </p:nvPr>
        </p:nvSpPr>
        <p:spPr>
          <a:xfrm>
            <a:off x="3783177"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核心能力</a:t>
            </a:r>
          </a:p>
        </p:txBody>
      </p:sp>
      <p:sp>
        <p:nvSpPr>
          <p:cNvPr id="55" name="文本框 54"/>
          <p:cNvSpPr txBox="1"/>
          <p:nvPr>
            <p:custDataLst>
              <p:tags r:id="rId4"/>
            </p:custDataLst>
          </p:nvPr>
        </p:nvSpPr>
        <p:spPr>
          <a:xfrm>
            <a:off x="3783177" y="1700650"/>
            <a:ext cx="1988035" cy="1192192"/>
          </a:xfrm>
          <a:prstGeom prst="rect">
            <a:avLst/>
          </a:prstGeom>
          <a:noFill/>
        </p:spPr>
        <p:txBody>
          <a:bodyPr wrap="square" rtlCol="0">
            <a:normAutofit/>
          </a:bodyPr>
          <a:lstStyle/>
          <a:p>
            <a:pPr algn="ctr">
              <a:lnSpc>
                <a:spcPct val="120000"/>
              </a:lnSpc>
              <a:defRPr/>
            </a:pPr>
            <a:r>
              <a:rPr lang="zh-CN" altLang="en-US" sz="1400" spc="150">
                <a:solidFill>
                  <a:schemeClr val="tx1"/>
                </a:solidFill>
                <a:cs typeface="+mn-ea"/>
                <a:sym typeface="+mn-lt"/>
              </a:rPr>
              <a:t>单击此处添加文本具体内容，简明扼要的阐述您的观点。</a:t>
            </a:r>
          </a:p>
        </p:txBody>
      </p:sp>
      <p:sp>
        <p:nvSpPr>
          <p:cNvPr id="59" name="文本框 58"/>
          <p:cNvSpPr txBox="1"/>
          <p:nvPr>
            <p:custDataLst>
              <p:tags r:id="rId5"/>
            </p:custDataLst>
          </p:nvPr>
        </p:nvSpPr>
        <p:spPr>
          <a:xfrm>
            <a:off x="6241536" y="4606056"/>
            <a:ext cx="1988035" cy="477711"/>
          </a:xfrm>
          <a:prstGeom prst="rect">
            <a:avLst/>
          </a:prstGeom>
          <a:noFill/>
        </p:spPr>
        <p:txBody>
          <a:bodyPr wrap="square" rtlCol="0" anchor="ctr" anchorCtr="0">
            <a:normAutofit/>
          </a:bodyPr>
          <a:lstStyle/>
          <a:p>
            <a:pPr marR="0" lvl="0" indent="0" algn="ctr" fontAlgn="auto">
              <a:lnSpc>
                <a:spcPct val="120000"/>
              </a:lnSpc>
              <a:buClrTx/>
              <a:buSzTx/>
              <a:buFontTx/>
              <a:buNone/>
              <a:defRPr/>
            </a:pPr>
            <a:r>
              <a:rPr lang="zh-CN" altLang="en-US" sz="2000" b="1" spc="300">
                <a:solidFill>
                  <a:schemeClr val="tx1"/>
                </a:solidFill>
                <a:cs typeface="+mn-ea"/>
                <a:sym typeface="+mn-lt"/>
              </a:rPr>
              <a:t>集团战略目标</a:t>
            </a:r>
          </a:p>
        </p:txBody>
      </p:sp>
      <p:sp>
        <p:nvSpPr>
          <p:cNvPr id="60" name="文本框 59"/>
          <p:cNvSpPr txBox="1"/>
          <p:nvPr>
            <p:custDataLst>
              <p:tags r:id="rId6"/>
            </p:custDataLst>
          </p:nvPr>
        </p:nvSpPr>
        <p:spPr>
          <a:xfrm>
            <a:off x="6241536" y="5177770"/>
            <a:ext cx="1988035" cy="1192192"/>
          </a:xfrm>
          <a:prstGeom prst="rect">
            <a:avLst/>
          </a:prstGeom>
          <a:noFill/>
        </p:spPr>
        <p:txBody>
          <a:bodyPr wrap="square" rtlCol="0">
            <a:normAutofit/>
          </a:bodyPr>
          <a:lstStyle/>
          <a:p>
            <a:pPr marR="0" lvl="0" indent="0" algn="ctr" fontAlgn="auto">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p>
        </p:txBody>
      </p:sp>
      <p:sp>
        <p:nvSpPr>
          <p:cNvPr id="62" name="文本框 61"/>
          <p:cNvSpPr txBox="1"/>
          <p:nvPr>
            <p:custDataLst>
              <p:tags r:id="rId7"/>
            </p:custDataLst>
          </p:nvPr>
        </p:nvSpPr>
        <p:spPr>
          <a:xfrm>
            <a:off x="8496695"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业务组合战略</a:t>
            </a:r>
          </a:p>
        </p:txBody>
      </p:sp>
      <p:sp>
        <p:nvSpPr>
          <p:cNvPr id="63" name="文本框 62"/>
          <p:cNvSpPr txBox="1"/>
          <p:nvPr>
            <p:custDataLst>
              <p:tags r:id="rId8"/>
            </p:custDataLst>
          </p:nvPr>
        </p:nvSpPr>
        <p:spPr>
          <a:xfrm>
            <a:off x="8496695" y="1700650"/>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p>
        </p:txBody>
      </p:sp>
      <p:grpSp>
        <p:nvGrpSpPr>
          <p:cNvPr id="20" name="组合 82">
            <a:extLst>
              <a:ext uri="{FF2B5EF4-FFF2-40B4-BE49-F238E27FC236}">
                <a16:creationId xmlns="" xmlns:a16="http://schemas.microsoft.com/office/drawing/2014/main" id="{0C4CE4F6-129E-F07A-598D-00F983C9910A}"/>
              </a:ext>
            </a:extLst>
          </p:cNvPr>
          <p:cNvGrpSpPr/>
          <p:nvPr/>
        </p:nvGrpSpPr>
        <p:grpSpPr>
          <a:xfrm>
            <a:off x="8869033" y="2912053"/>
            <a:ext cx="1065603" cy="1208546"/>
            <a:chOff x="8434811" y="2608031"/>
            <a:chExt cx="1166390" cy="1322855"/>
          </a:xfrm>
        </p:grpSpPr>
        <p:sp>
          <p:nvSpPr>
            <p:cNvPr id="21" name="íṩļíḓê">
              <a:extLst>
                <a:ext uri="{FF2B5EF4-FFF2-40B4-BE49-F238E27FC236}">
                  <a16:creationId xmlns="" xmlns:a16="http://schemas.microsoft.com/office/drawing/2014/main" id="{FD1865C0-72FC-8A09-409F-9B146A52BD3A}"/>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2" name="íṣľíḑè">
              <a:extLst>
                <a:ext uri="{FF2B5EF4-FFF2-40B4-BE49-F238E27FC236}">
                  <a16:creationId xmlns="" xmlns:a16="http://schemas.microsoft.com/office/drawing/2014/main" id="{8D1CCBE6-B25A-4C7D-69C4-C39E797B3F0D}"/>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3" name="ïşḷîḋè">
              <a:extLst>
                <a:ext uri="{FF2B5EF4-FFF2-40B4-BE49-F238E27FC236}">
                  <a16:creationId xmlns="" xmlns:a16="http://schemas.microsoft.com/office/drawing/2014/main" id="{5C315D93-652F-4C88-7EF5-82CCF0997D0E}"/>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4" name="组合 85">
            <a:extLst>
              <a:ext uri="{FF2B5EF4-FFF2-40B4-BE49-F238E27FC236}">
                <a16:creationId xmlns="" xmlns:a16="http://schemas.microsoft.com/office/drawing/2014/main" id="{8B9DDF5E-4DBD-1074-E6FE-BA4CC0F469B4}"/>
              </a:ext>
            </a:extLst>
          </p:cNvPr>
          <p:cNvGrpSpPr/>
          <p:nvPr/>
        </p:nvGrpSpPr>
        <p:grpSpPr>
          <a:xfrm>
            <a:off x="1921418" y="3102181"/>
            <a:ext cx="1065603" cy="1233024"/>
            <a:chOff x="2603197" y="2764496"/>
            <a:chExt cx="1166390" cy="1349647"/>
          </a:xfrm>
        </p:grpSpPr>
        <p:sp>
          <p:nvSpPr>
            <p:cNvPr id="25" name="iṣ1îḋe">
              <a:extLst>
                <a:ext uri="{FF2B5EF4-FFF2-40B4-BE49-F238E27FC236}">
                  <a16:creationId xmlns="" xmlns:a16="http://schemas.microsoft.com/office/drawing/2014/main" id="{14C38DEC-6C2E-8EE5-9B6A-40A466D9E584}"/>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6" name="ï$ľîḋè">
              <a:extLst>
                <a:ext uri="{FF2B5EF4-FFF2-40B4-BE49-F238E27FC236}">
                  <a16:creationId xmlns="" xmlns:a16="http://schemas.microsoft.com/office/drawing/2014/main" id="{C2FCD465-763F-EE9E-A7B2-6F88CD22EE08}"/>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7" name="íŝlîḑé">
              <a:extLst>
                <a:ext uri="{FF2B5EF4-FFF2-40B4-BE49-F238E27FC236}">
                  <a16:creationId xmlns="" xmlns:a16="http://schemas.microsoft.com/office/drawing/2014/main" id="{40D1A2AF-A3FD-6C4C-D2B2-75CCB40BA5D7}"/>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8" name="组合 83">
            <a:extLst>
              <a:ext uri="{FF2B5EF4-FFF2-40B4-BE49-F238E27FC236}">
                <a16:creationId xmlns="" xmlns:a16="http://schemas.microsoft.com/office/drawing/2014/main" id="{629BBFD3-152A-F508-5B02-42A89FA106D0}"/>
              </a:ext>
            </a:extLst>
          </p:cNvPr>
          <p:cNvGrpSpPr/>
          <p:nvPr/>
        </p:nvGrpSpPr>
        <p:grpSpPr>
          <a:xfrm>
            <a:off x="6586248" y="3102181"/>
            <a:ext cx="1065603" cy="1233024"/>
            <a:chOff x="6518711" y="2764496"/>
            <a:chExt cx="1166390" cy="1349647"/>
          </a:xfrm>
        </p:grpSpPr>
        <p:sp>
          <p:nvSpPr>
            <p:cNvPr id="29" name="ïṣlïḋè">
              <a:extLst>
                <a:ext uri="{FF2B5EF4-FFF2-40B4-BE49-F238E27FC236}">
                  <a16:creationId xmlns="" xmlns:a16="http://schemas.microsoft.com/office/drawing/2014/main" id="{AB3D2735-5225-40E1-FCDC-BC90B2E8C12F}"/>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0" name="ïśļíḑê">
              <a:extLst>
                <a:ext uri="{FF2B5EF4-FFF2-40B4-BE49-F238E27FC236}">
                  <a16:creationId xmlns="" xmlns:a16="http://schemas.microsoft.com/office/drawing/2014/main" id="{47C89C89-ABC3-22AF-9663-5688A0761368}"/>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1" name="íślïďê">
              <a:extLst>
                <a:ext uri="{FF2B5EF4-FFF2-40B4-BE49-F238E27FC236}">
                  <a16:creationId xmlns="" xmlns:a16="http://schemas.microsoft.com/office/drawing/2014/main" id="{B59E6127-4B5F-BF47-8F5C-8F0883507D92}"/>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2" name="组合 84">
            <a:extLst>
              <a:ext uri="{FF2B5EF4-FFF2-40B4-BE49-F238E27FC236}">
                <a16:creationId xmlns="" xmlns:a16="http://schemas.microsoft.com/office/drawing/2014/main" id="{022A1190-AA8F-3EA9-9470-7369DDF5772B}"/>
              </a:ext>
            </a:extLst>
          </p:cNvPr>
          <p:cNvGrpSpPr/>
          <p:nvPr/>
        </p:nvGrpSpPr>
        <p:grpSpPr>
          <a:xfrm>
            <a:off x="4246739" y="2912053"/>
            <a:ext cx="1065603" cy="1208546"/>
            <a:chOff x="4555000" y="2608031"/>
            <a:chExt cx="1166390" cy="1322855"/>
          </a:xfrm>
        </p:grpSpPr>
        <p:sp>
          <p:nvSpPr>
            <p:cNvPr id="33" name="íṧ1íḑê">
              <a:extLst>
                <a:ext uri="{FF2B5EF4-FFF2-40B4-BE49-F238E27FC236}">
                  <a16:creationId xmlns="" xmlns:a16="http://schemas.microsoft.com/office/drawing/2014/main" id="{64A221E0-59A6-0587-EFEC-BB6C3704A62D}"/>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4" name="iṩlíḓê">
              <a:extLst>
                <a:ext uri="{FF2B5EF4-FFF2-40B4-BE49-F238E27FC236}">
                  <a16:creationId xmlns="" xmlns:a16="http://schemas.microsoft.com/office/drawing/2014/main" id="{061B9242-AF77-1333-5962-A38BAF5A6816}"/>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5" name="is1iḍè">
              <a:extLst>
                <a:ext uri="{FF2B5EF4-FFF2-40B4-BE49-F238E27FC236}">
                  <a16:creationId xmlns="" xmlns:a16="http://schemas.microsoft.com/office/drawing/2014/main" id="{AFDB7317-D84D-5AFE-7DA8-685A695961DE}"/>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92A18428-2261-36FB-C502-6DAE670D466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11" name="矩形 10">
            <a:extLst>
              <a:ext uri="{FF2B5EF4-FFF2-40B4-BE49-F238E27FC236}">
                <a16:creationId xmlns="" xmlns:a16="http://schemas.microsoft.com/office/drawing/2014/main" id="{ADD960D7-D4CD-3651-2E4E-78184875EB18}"/>
              </a:ext>
            </a:extLst>
          </p:cNvPr>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20B694F9-8D54-1ECA-B2B6-27AB798BD635}"/>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3" name="文本框 12">
            <a:extLst>
              <a:ext uri="{FF2B5EF4-FFF2-40B4-BE49-F238E27FC236}">
                <a16:creationId xmlns="" xmlns:a16="http://schemas.microsoft.com/office/drawing/2014/main" id="{CCEAFC36-E24A-1D03-3816-F50DD85B26EB}"/>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4" name="椭圆 13">
            <a:extLst>
              <a:ext uri="{FF2B5EF4-FFF2-40B4-BE49-F238E27FC236}">
                <a16:creationId xmlns="" xmlns:a16="http://schemas.microsoft.com/office/drawing/2014/main" id="{8BED4F3E-F169-D425-7E88-71C0EF082A1D}"/>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 xmlns:a16="http://schemas.microsoft.com/office/drawing/2014/main" id="{EF7F94B4-8E55-3606-B297-3F8A39A6883F}"/>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103037C0-CDBE-9B46-784E-E46BFA5FDD12}"/>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04</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关键的行为准则</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310323" y="19685"/>
            <a:ext cx="1327785" cy="6838315"/>
          </a:xfrm>
          <a:prstGeom prst="rect">
            <a:avLst/>
          </a:prstGeom>
          <a:solidFill>
            <a:schemeClr val="bg1"/>
          </a:solidFill>
          <a:ln>
            <a:noFill/>
          </a:ln>
          <a:effectLst>
            <a:outerShdw blurRad="9271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786573" y="1148080"/>
            <a:ext cx="416560" cy="5323205"/>
          </a:xfrm>
          <a:prstGeom prst="rect">
            <a:avLst/>
          </a:prstGeom>
          <a:noFill/>
        </p:spPr>
        <p:txBody>
          <a:bodyPr wrap="square" rtlCol="0" anchor="t">
            <a:spAutoFit/>
          </a:bodyPr>
          <a:lstStyle/>
          <a:p>
            <a:r>
              <a:rPr lang="zh-CN" altLang="en-US" sz="2000">
                <a:cs typeface="+mn-ea"/>
                <a:sym typeface="+mn-lt"/>
              </a:rPr>
              <a:t>世界上没有最好的和标准的企业文化</a:t>
            </a:r>
          </a:p>
          <a:p>
            <a:endParaRPr lang="zh-CN" altLang="en-US" sz="2000">
              <a:cs typeface="+mn-ea"/>
              <a:sym typeface="+mn-lt"/>
            </a:endParaRPr>
          </a:p>
        </p:txBody>
      </p:sp>
      <p:sp>
        <p:nvSpPr>
          <p:cNvPr id="23" name="文本框 22"/>
          <p:cNvSpPr txBox="1"/>
          <p:nvPr/>
        </p:nvSpPr>
        <p:spPr>
          <a:xfrm>
            <a:off x="7152186" y="2091055"/>
            <a:ext cx="2882265" cy="1198880"/>
          </a:xfrm>
          <a:prstGeom prst="rect">
            <a:avLst/>
          </a:prstGeom>
          <a:noFill/>
        </p:spPr>
        <p:txBody>
          <a:bodyPr wrap="square" rtlCol="0" anchor="t">
            <a:spAutoFit/>
          </a:bodyPr>
          <a:lstStyle/>
          <a:p>
            <a:r>
              <a:rPr lang="zh-CN" altLang="en-US" sz="2400" b="1">
                <a:cs typeface="+mn-ea"/>
                <a:sym typeface="+mn-lt"/>
              </a:rPr>
              <a:t>激发个人潜能，实现企业潜力</a:t>
            </a:r>
          </a:p>
          <a:p>
            <a:endParaRPr lang="zh-CN" altLang="en-US" sz="2400" b="1">
              <a:cs typeface="+mn-ea"/>
              <a:sym typeface="+mn-lt"/>
            </a:endParaRPr>
          </a:p>
        </p:txBody>
      </p:sp>
      <p:sp>
        <p:nvSpPr>
          <p:cNvPr id="24" name="文本框 23"/>
          <p:cNvSpPr txBox="1"/>
          <p:nvPr/>
        </p:nvSpPr>
        <p:spPr>
          <a:xfrm>
            <a:off x="7152186" y="3099435"/>
            <a:ext cx="4566920" cy="2861310"/>
          </a:xfrm>
          <a:prstGeom prst="rect">
            <a:avLst/>
          </a:prstGeom>
          <a:noFill/>
        </p:spPr>
        <p:txBody>
          <a:bodyPr wrap="square" rtlCol="0" anchor="t">
            <a:spAutoFit/>
          </a:bodyPr>
          <a:lstStyle/>
          <a:p>
            <a:pPr>
              <a:lnSpc>
                <a:spcPct val="150000"/>
              </a:lnSpc>
            </a:pPr>
            <a:r>
              <a:rPr lang="zh-CN" altLang="en-US" dirty="0">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a:t>
            </a:r>
          </a:p>
          <a:p>
            <a:endParaRPr lang="zh-CN" altLang="en-US" dirty="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
        <p:nvSpPr>
          <p:cNvPr id="26" name="椭圆 25"/>
          <p:cNvSpPr/>
          <p:nvPr/>
        </p:nvSpPr>
        <p:spPr>
          <a:xfrm>
            <a:off x="1063352" y="173355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091292" y="3317875"/>
            <a:ext cx="929640" cy="929640"/>
          </a:xfrm>
          <a:prstGeom prst="ellipse">
            <a:avLst/>
          </a:prstGeom>
          <a:solidFill>
            <a:srgbClr val="343667"/>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1091292" y="493649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2093957" y="2101850"/>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39" name="文本框 38"/>
          <p:cNvSpPr txBox="1"/>
          <p:nvPr/>
        </p:nvSpPr>
        <p:spPr>
          <a:xfrm>
            <a:off x="2093957" y="1733550"/>
            <a:ext cx="2540000" cy="368300"/>
          </a:xfrm>
          <a:prstGeom prst="rect">
            <a:avLst/>
          </a:prstGeom>
          <a:noFill/>
        </p:spPr>
        <p:txBody>
          <a:bodyPr wrap="square" rtlCol="0" anchor="t">
            <a:spAutoFit/>
          </a:bodyPr>
          <a:lstStyle/>
          <a:p>
            <a:r>
              <a:rPr lang="zh-CN" altLang="en-US">
                <a:cs typeface="+mn-ea"/>
                <a:sym typeface="+mn-lt"/>
              </a:rPr>
              <a:t>人力资源管理提升</a:t>
            </a:r>
          </a:p>
        </p:txBody>
      </p:sp>
      <p:sp>
        <p:nvSpPr>
          <p:cNvPr id="40" name="文本框 39"/>
          <p:cNvSpPr txBox="1"/>
          <p:nvPr/>
        </p:nvSpPr>
        <p:spPr>
          <a:xfrm>
            <a:off x="2178412" y="368617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41" name="文本框 40"/>
          <p:cNvSpPr txBox="1"/>
          <p:nvPr/>
        </p:nvSpPr>
        <p:spPr>
          <a:xfrm>
            <a:off x="2178412" y="3317875"/>
            <a:ext cx="2540000" cy="368300"/>
          </a:xfrm>
          <a:prstGeom prst="rect">
            <a:avLst/>
          </a:prstGeom>
          <a:noFill/>
        </p:spPr>
        <p:txBody>
          <a:bodyPr wrap="square" rtlCol="0" anchor="t">
            <a:spAutoFit/>
          </a:bodyPr>
          <a:lstStyle/>
          <a:p>
            <a:r>
              <a:rPr lang="zh-CN" altLang="en-US">
                <a:cs typeface="+mn-ea"/>
                <a:sym typeface="+mn-lt"/>
              </a:rPr>
              <a:t>流程管理提升</a:t>
            </a:r>
          </a:p>
        </p:txBody>
      </p:sp>
      <p:sp>
        <p:nvSpPr>
          <p:cNvPr id="42" name="文本框 41"/>
          <p:cNvSpPr txBox="1"/>
          <p:nvPr/>
        </p:nvSpPr>
        <p:spPr>
          <a:xfrm>
            <a:off x="2093957" y="531812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p>
        </p:txBody>
      </p:sp>
      <p:sp>
        <p:nvSpPr>
          <p:cNvPr id="43" name="文本框 42"/>
          <p:cNvSpPr txBox="1"/>
          <p:nvPr/>
        </p:nvSpPr>
        <p:spPr>
          <a:xfrm>
            <a:off x="2093957" y="4949825"/>
            <a:ext cx="2540000" cy="368300"/>
          </a:xfrm>
          <a:prstGeom prst="rect">
            <a:avLst/>
          </a:prstGeom>
          <a:noFill/>
        </p:spPr>
        <p:txBody>
          <a:bodyPr wrap="square" rtlCol="0" anchor="t">
            <a:spAutoFit/>
          </a:bodyPr>
          <a:lstStyle/>
          <a:p>
            <a:r>
              <a:rPr lang="zh-CN" altLang="en-US">
                <a:cs typeface="+mn-ea"/>
                <a:sym typeface="+mn-lt"/>
              </a:rPr>
              <a:t>生产管理提升</a:t>
            </a:r>
          </a:p>
        </p:txBody>
      </p:sp>
      <p:pic>
        <p:nvPicPr>
          <p:cNvPr id="71" name="图片 70" descr="343435333332343b333635393038383bcafdbedd"/>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233532" y="3437255"/>
            <a:ext cx="647065" cy="647065"/>
          </a:xfrm>
          <a:prstGeom prst="rect">
            <a:avLst/>
          </a:prstGeom>
        </p:spPr>
      </p:pic>
      <p:pic>
        <p:nvPicPr>
          <p:cNvPr id="72" name="图片 71" descr="343435383038363b343532323338393bbacfd7f7bbfad6c6"/>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233532" y="1822450"/>
            <a:ext cx="570230" cy="570230"/>
          </a:xfrm>
          <a:prstGeom prst="rect">
            <a:avLst/>
          </a:prstGeom>
        </p:spPr>
      </p:pic>
      <p:pic>
        <p:nvPicPr>
          <p:cNvPr id="54" name="图片 53" descr="333530363730363b333530363539353bb9c9b1bebde1b9b9"/>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334497" y="5128895"/>
            <a:ext cx="546100" cy="54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7795260" y="-34290"/>
            <a:ext cx="4396740" cy="6878320"/>
          </a:xfrm>
          <a:prstGeom prst="rect">
            <a:avLst/>
          </a:prstGeom>
        </p:spPr>
      </p:pic>
      <p:sp>
        <p:nvSpPr>
          <p:cNvPr id="9" name="圆角矩形 8"/>
          <p:cNvSpPr/>
          <p:nvPr/>
        </p:nvSpPr>
        <p:spPr>
          <a:xfrm>
            <a:off x="7237492" y="630555"/>
            <a:ext cx="1117600" cy="3860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425928" y="614680"/>
            <a:ext cx="738664" cy="3892550"/>
          </a:xfrm>
          <a:prstGeom prst="rect">
            <a:avLst/>
          </a:prstGeom>
          <a:noFill/>
          <a:effectLst/>
        </p:spPr>
        <p:txBody>
          <a:bodyPr vert="eaVert" wrap="square" rtlCol="0">
            <a:spAutoFit/>
          </a:bodyPr>
          <a:lstStyle/>
          <a:p>
            <a:pPr algn="ctr"/>
            <a:r>
              <a:rPr lang="en-US" altLang="zh-CN" sz="3600" b="1" spc="600" dirty="0">
                <a:solidFill>
                  <a:schemeClr val="tx1">
                    <a:lumMod val="75000"/>
                    <a:lumOff val="25000"/>
                  </a:schemeClr>
                </a:solidFill>
                <a:cs typeface="+mn-ea"/>
                <a:sym typeface="+mn-lt"/>
              </a:rPr>
              <a:t>CONTENTS</a:t>
            </a:r>
          </a:p>
        </p:txBody>
      </p:sp>
      <p:sp>
        <p:nvSpPr>
          <p:cNvPr id="28" name="椭圆 27"/>
          <p:cNvSpPr/>
          <p:nvPr/>
        </p:nvSpPr>
        <p:spPr>
          <a:xfrm>
            <a:off x="1659652" y="139128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01</a:t>
            </a:r>
          </a:p>
        </p:txBody>
      </p:sp>
      <p:sp>
        <p:nvSpPr>
          <p:cNvPr id="30" name="椭圆 29"/>
          <p:cNvSpPr/>
          <p:nvPr/>
        </p:nvSpPr>
        <p:spPr>
          <a:xfrm>
            <a:off x="1659652" y="2580640"/>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02</a:t>
            </a:r>
          </a:p>
        </p:txBody>
      </p:sp>
      <p:sp>
        <p:nvSpPr>
          <p:cNvPr id="31" name="椭圆 30"/>
          <p:cNvSpPr/>
          <p:nvPr/>
        </p:nvSpPr>
        <p:spPr>
          <a:xfrm>
            <a:off x="1659652" y="376999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03</a:t>
            </a:r>
          </a:p>
        </p:txBody>
      </p:sp>
      <p:sp>
        <p:nvSpPr>
          <p:cNvPr id="32" name="椭圆 31"/>
          <p:cNvSpPr/>
          <p:nvPr/>
        </p:nvSpPr>
        <p:spPr>
          <a:xfrm>
            <a:off x="1659652" y="4959350"/>
            <a:ext cx="721360" cy="721360"/>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bg1"/>
                </a:solidFill>
                <a:cs typeface="+mn-ea"/>
                <a:sym typeface="+mn-lt"/>
              </a:rPr>
              <a:t>04</a:t>
            </a:r>
          </a:p>
        </p:txBody>
      </p:sp>
      <p:sp>
        <p:nvSpPr>
          <p:cNvPr id="33" name="文本框 32"/>
          <p:cNvSpPr txBox="1"/>
          <p:nvPr/>
        </p:nvSpPr>
        <p:spPr>
          <a:xfrm>
            <a:off x="2584847" y="1459865"/>
            <a:ext cx="3621405" cy="521970"/>
          </a:xfrm>
          <a:prstGeom prst="rect">
            <a:avLst/>
          </a:prstGeom>
          <a:noFill/>
        </p:spPr>
        <p:txBody>
          <a:bodyPr wrap="square" rtlCol="0" anchor="t">
            <a:spAutoFit/>
          </a:bodyPr>
          <a:lstStyle/>
          <a:p>
            <a:r>
              <a:rPr lang="zh-CN" altLang="en-US" sz="2800" dirty="0">
                <a:cs typeface="+mn-ea"/>
                <a:sym typeface="+mn-lt"/>
              </a:rPr>
              <a:t>什么是企业文化</a:t>
            </a:r>
          </a:p>
        </p:txBody>
      </p:sp>
      <p:sp>
        <p:nvSpPr>
          <p:cNvPr id="34" name="文本框 33"/>
          <p:cNvSpPr txBox="1"/>
          <p:nvPr/>
        </p:nvSpPr>
        <p:spPr>
          <a:xfrm>
            <a:off x="2555637" y="2580640"/>
            <a:ext cx="3621405" cy="521970"/>
          </a:xfrm>
          <a:prstGeom prst="rect">
            <a:avLst/>
          </a:prstGeom>
          <a:noFill/>
        </p:spPr>
        <p:txBody>
          <a:bodyPr wrap="square" rtlCol="0" anchor="t">
            <a:spAutoFit/>
          </a:bodyPr>
          <a:lstStyle/>
          <a:p>
            <a:r>
              <a:rPr lang="zh-CN" altLang="en-US" sz="2800" dirty="0">
                <a:cs typeface="+mn-ea"/>
                <a:sym typeface="+mn-lt"/>
              </a:rPr>
              <a:t>公司核心价值观</a:t>
            </a:r>
          </a:p>
        </p:txBody>
      </p:sp>
      <p:sp>
        <p:nvSpPr>
          <p:cNvPr id="35" name="文本框 34"/>
          <p:cNvSpPr txBox="1"/>
          <p:nvPr/>
        </p:nvSpPr>
        <p:spPr>
          <a:xfrm>
            <a:off x="2584847" y="3869690"/>
            <a:ext cx="3621405" cy="521970"/>
          </a:xfrm>
          <a:prstGeom prst="rect">
            <a:avLst/>
          </a:prstGeom>
          <a:noFill/>
        </p:spPr>
        <p:txBody>
          <a:bodyPr wrap="square" rtlCol="0" anchor="t">
            <a:spAutoFit/>
          </a:bodyPr>
          <a:lstStyle/>
          <a:p>
            <a:r>
              <a:rPr lang="zh-CN" altLang="en-US" sz="2800" dirty="0">
                <a:cs typeface="+mn-ea"/>
                <a:sym typeface="+mn-lt"/>
              </a:rPr>
              <a:t>企业文化的作用</a:t>
            </a:r>
          </a:p>
        </p:txBody>
      </p:sp>
      <p:sp>
        <p:nvSpPr>
          <p:cNvPr id="36" name="文本框 35"/>
          <p:cNvSpPr txBox="1"/>
          <p:nvPr/>
        </p:nvSpPr>
        <p:spPr>
          <a:xfrm>
            <a:off x="2555637" y="5059045"/>
            <a:ext cx="3621405" cy="521970"/>
          </a:xfrm>
          <a:prstGeom prst="rect">
            <a:avLst/>
          </a:prstGeom>
          <a:noFill/>
        </p:spPr>
        <p:txBody>
          <a:bodyPr wrap="square" rtlCol="0" anchor="t">
            <a:spAutoFit/>
          </a:bodyPr>
          <a:lstStyle/>
          <a:p>
            <a:r>
              <a:rPr lang="zh-CN" altLang="en-US" sz="2800" dirty="0">
                <a:cs typeface="+mn-ea"/>
                <a:sym typeface="+mn-lt"/>
              </a:rPr>
              <a:t>关键的行为准则</a:t>
            </a:r>
          </a:p>
        </p:txBody>
      </p:sp>
      <p:sp>
        <p:nvSpPr>
          <p:cNvPr id="2" name="文本框 1"/>
          <p:cNvSpPr txBox="1"/>
          <p:nvPr/>
        </p:nvSpPr>
        <p:spPr>
          <a:xfrm>
            <a:off x="2965142" y="399495"/>
            <a:ext cx="2059619"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2132" y="1826441"/>
            <a:ext cx="3576320" cy="3576320"/>
          </a:xfrm>
          <a:prstGeom prst="ellipse">
            <a:avLst/>
          </a:prstGeom>
          <a:solidFill>
            <a:schemeClr val="bg1"/>
          </a:solidFill>
          <a:ln>
            <a:noFill/>
          </a:ln>
          <a:effectLst>
            <a:outerShdw blurRad="9779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230585" y="2372995"/>
            <a:ext cx="5916386" cy="1089529"/>
          </a:xfrm>
          <a:prstGeom prst="rect">
            <a:avLst/>
          </a:prstGeom>
          <a:noFill/>
        </p:spPr>
        <p:txBody>
          <a:bodyPr wrap="square" rtlCol="0" anchor="t">
            <a:spAutoFit/>
          </a:bodyPr>
          <a:lstStyle/>
          <a:p>
            <a:pPr algn="l" fontAlgn="auto">
              <a:lnSpc>
                <a:spcPct val="120000"/>
              </a:lnSpc>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p>
        </p:txBody>
      </p:sp>
      <p:sp>
        <p:nvSpPr>
          <p:cNvPr id="7" name="文本框 6"/>
          <p:cNvSpPr txBox="1"/>
          <p:nvPr/>
        </p:nvSpPr>
        <p:spPr>
          <a:xfrm>
            <a:off x="5230585" y="3774545"/>
            <a:ext cx="5916386" cy="1089529"/>
          </a:xfrm>
          <a:prstGeom prst="rect">
            <a:avLst/>
          </a:prstGeom>
          <a:noFill/>
        </p:spPr>
        <p:txBody>
          <a:bodyPr wrap="square" rtlCol="0" anchor="t">
            <a:spAutoFit/>
          </a:bodyPr>
          <a:lstStyle/>
          <a:p>
            <a:pPr lvl="0" algn="l">
              <a:lnSpc>
                <a:spcPct val="120000"/>
              </a:lnSpc>
              <a:buClrTx/>
              <a:buSzTx/>
              <a:buFontTx/>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p>
        </p:txBody>
      </p:sp>
      <p:sp>
        <p:nvSpPr>
          <p:cNvPr id="11" name="文本框 10"/>
          <p:cNvSpPr txBox="1"/>
          <p:nvPr/>
        </p:nvSpPr>
        <p:spPr>
          <a:xfrm>
            <a:off x="2006872" y="2944676"/>
            <a:ext cx="1385570" cy="706755"/>
          </a:xfrm>
          <a:prstGeom prst="rect">
            <a:avLst/>
          </a:prstGeom>
          <a:noFill/>
        </p:spPr>
        <p:txBody>
          <a:bodyPr wrap="square" rtlCol="0" anchor="t">
            <a:spAutoFit/>
          </a:bodyPr>
          <a:lstStyle/>
          <a:p>
            <a:r>
              <a:rPr lang="zh-CN" altLang="en-US" sz="4000">
                <a:solidFill>
                  <a:srgbClr val="343667"/>
                </a:solidFill>
                <a:cs typeface="+mn-ea"/>
                <a:sym typeface="+mn-lt"/>
              </a:rPr>
              <a:t>99%</a:t>
            </a:r>
          </a:p>
        </p:txBody>
      </p:sp>
      <p:sp>
        <p:nvSpPr>
          <p:cNvPr id="12" name="文本框 11"/>
          <p:cNvSpPr txBox="1"/>
          <p:nvPr/>
        </p:nvSpPr>
        <p:spPr>
          <a:xfrm>
            <a:off x="1429657" y="3754301"/>
            <a:ext cx="2540000" cy="398780"/>
          </a:xfrm>
          <a:prstGeom prst="rect">
            <a:avLst/>
          </a:prstGeom>
          <a:noFill/>
        </p:spPr>
        <p:txBody>
          <a:bodyPr wrap="square" rtlCol="0" anchor="t">
            <a:spAutoFit/>
          </a:bodyPr>
          <a:lstStyle/>
          <a:p>
            <a:pPr algn="ctr"/>
            <a:r>
              <a:rPr lang="zh-CN" altLang="en-US" sz="2000">
                <a:cs typeface="+mn-ea"/>
                <a:sym typeface="+mn-lt"/>
              </a:rPr>
              <a:t>文化导向定位</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1344567" y="1750695"/>
            <a:ext cx="1365885" cy="13658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椭圆 39"/>
          <p:cNvSpPr/>
          <p:nvPr/>
        </p:nvSpPr>
        <p:spPr>
          <a:xfrm>
            <a:off x="1353457" y="2818765"/>
            <a:ext cx="1365885" cy="1365885"/>
          </a:xfrm>
          <a:prstGeom prst="ellipse">
            <a:avLst/>
          </a:prstGeom>
          <a:solidFill>
            <a:srgbClr val="34366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3" name="文本框 32"/>
          <p:cNvSpPr txBox="1"/>
          <p:nvPr/>
        </p:nvSpPr>
        <p:spPr>
          <a:xfrm>
            <a:off x="1221377" y="4864735"/>
            <a:ext cx="3088640" cy="460375"/>
          </a:xfrm>
          <a:prstGeom prst="rect">
            <a:avLst/>
          </a:prstGeom>
          <a:noFill/>
        </p:spPr>
        <p:txBody>
          <a:bodyPr wrap="square" rtlCol="0" anchor="t">
            <a:spAutoFit/>
          </a:bodyPr>
          <a:lstStyle/>
          <a:p>
            <a:r>
              <a:rPr lang="zh-CN" altLang="en-US" sz="2400" b="1" dirty="0">
                <a:cs typeface="+mn-ea"/>
                <a:sym typeface="+mn-lt"/>
              </a:rPr>
              <a:t>找到内心的归属感</a:t>
            </a:r>
          </a:p>
        </p:txBody>
      </p:sp>
      <p:sp>
        <p:nvSpPr>
          <p:cNvPr id="34" name="文本框 33"/>
          <p:cNvSpPr txBox="1"/>
          <p:nvPr/>
        </p:nvSpPr>
        <p:spPr>
          <a:xfrm>
            <a:off x="1221377" y="5347970"/>
            <a:ext cx="10084435" cy="829945"/>
          </a:xfrm>
          <a:prstGeom prst="rect">
            <a:avLst/>
          </a:prstGeom>
          <a:noFill/>
        </p:spPr>
        <p:txBody>
          <a:bodyPr wrap="square" rtlCol="0" anchor="t">
            <a:spAutoFit/>
          </a:bodyPr>
          <a:lstStyle/>
          <a:p>
            <a:pPr>
              <a:lnSpc>
                <a:spcPct val="120000"/>
              </a:lnSpc>
              <a:spcBef>
                <a:spcPts val="0"/>
              </a:spcBef>
              <a:spcAft>
                <a:spcPts val="0"/>
              </a:spcAft>
            </a:pPr>
            <a:r>
              <a:rPr lang="zh-CN" altLang="en-US" sz="2000">
                <a:cs typeface="+mn-ea"/>
                <a:sym typeface="+mn-lt"/>
              </a:rPr>
              <a:t>接受企业文化，能使自己和企业在价值取向上趋于一致，减少因理念和行为不协调所带来的冲突，从而使内心更加平静。</a:t>
            </a:r>
          </a:p>
        </p:txBody>
      </p:sp>
      <p:sp>
        <p:nvSpPr>
          <p:cNvPr id="35" name="文本框 34"/>
          <p:cNvSpPr txBox="1"/>
          <p:nvPr/>
        </p:nvSpPr>
        <p:spPr>
          <a:xfrm>
            <a:off x="2890792" y="1896745"/>
            <a:ext cx="7833995"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p>
        </p:txBody>
      </p:sp>
      <p:sp>
        <p:nvSpPr>
          <p:cNvPr id="36" name="文本框 35"/>
          <p:cNvSpPr txBox="1"/>
          <p:nvPr/>
        </p:nvSpPr>
        <p:spPr>
          <a:xfrm>
            <a:off x="2918097" y="3116580"/>
            <a:ext cx="7806690"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p>
        </p:txBody>
      </p:sp>
      <p:sp>
        <p:nvSpPr>
          <p:cNvPr id="37" name="文本框 36"/>
          <p:cNvSpPr txBox="1"/>
          <p:nvPr/>
        </p:nvSpPr>
        <p:spPr>
          <a:xfrm>
            <a:off x="1561102" y="2096770"/>
            <a:ext cx="1061720" cy="521970"/>
          </a:xfrm>
          <a:prstGeom prst="rect">
            <a:avLst/>
          </a:prstGeom>
          <a:noFill/>
        </p:spPr>
        <p:txBody>
          <a:bodyPr wrap="square" rtlCol="0" anchor="t">
            <a:spAutoFit/>
          </a:bodyPr>
          <a:lstStyle/>
          <a:p>
            <a:r>
              <a:rPr lang="zh-CN" altLang="en-US" sz="2800" b="1">
                <a:solidFill>
                  <a:schemeClr val="bg1"/>
                </a:solidFill>
                <a:cs typeface="+mn-ea"/>
                <a:sym typeface="+mn-lt"/>
              </a:rPr>
              <a:t>24%</a:t>
            </a:r>
          </a:p>
        </p:txBody>
      </p:sp>
      <p:sp>
        <p:nvSpPr>
          <p:cNvPr id="38" name="文本框 37"/>
          <p:cNvSpPr txBox="1"/>
          <p:nvPr/>
        </p:nvSpPr>
        <p:spPr>
          <a:xfrm>
            <a:off x="1517287" y="3240405"/>
            <a:ext cx="1020445" cy="521970"/>
          </a:xfrm>
          <a:prstGeom prst="rect">
            <a:avLst/>
          </a:prstGeom>
          <a:noFill/>
        </p:spPr>
        <p:txBody>
          <a:bodyPr wrap="square" rtlCol="0" anchor="t">
            <a:spAutoFit/>
          </a:bodyPr>
          <a:lstStyle/>
          <a:p>
            <a:r>
              <a:rPr lang="zh-CN" altLang="en-US" sz="2800">
                <a:solidFill>
                  <a:schemeClr val="bg1"/>
                </a:solidFill>
                <a:cs typeface="+mn-ea"/>
                <a:sym typeface="+mn-lt"/>
              </a:rPr>
              <a:t>83%</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p>
        </p:txBody>
      </p:sp>
      <p:sp>
        <p:nvSpPr>
          <p:cNvPr id="4" name="文本框 3"/>
          <p:cNvSpPr txBox="1"/>
          <p:nvPr/>
        </p:nvSpPr>
        <p:spPr>
          <a:xfrm>
            <a:off x="4159250" y="1430655"/>
            <a:ext cx="4312920" cy="460375"/>
          </a:xfrm>
          <a:prstGeom prst="rect">
            <a:avLst/>
          </a:prstGeom>
          <a:noFill/>
        </p:spPr>
        <p:txBody>
          <a:bodyPr wrap="square" rtlCol="0" anchor="t">
            <a:spAutoFit/>
          </a:bodyPr>
          <a:lstStyle/>
          <a:p>
            <a:pPr algn="ctr"/>
            <a:r>
              <a:rPr lang="zh-CN" altLang="en-US" sz="2400" b="1">
                <a:cs typeface="+mn-ea"/>
                <a:sym typeface="+mn-lt"/>
              </a:rPr>
              <a:t>使命表述了企业存在的意义</a:t>
            </a:r>
          </a:p>
        </p:txBody>
      </p:sp>
      <p:grpSp>
        <p:nvGrpSpPr>
          <p:cNvPr id="29" name="组合 28">
            <a:extLst>
              <a:ext uri="{FF2B5EF4-FFF2-40B4-BE49-F238E27FC236}">
                <a16:creationId xmlns="" xmlns:a16="http://schemas.microsoft.com/office/drawing/2014/main" id="{252BC3EA-046D-D3B3-CAA0-D30F7F5376E2}"/>
              </a:ext>
            </a:extLst>
          </p:cNvPr>
          <p:cNvGrpSpPr/>
          <p:nvPr/>
        </p:nvGrpSpPr>
        <p:grpSpPr>
          <a:xfrm>
            <a:off x="1706687" y="2279626"/>
            <a:ext cx="8727926" cy="3743352"/>
            <a:chOff x="1706687" y="2061912"/>
            <a:chExt cx="8727926" cy="3743352"/>
          </a:xfrm>
        </p:grpSpPr>
        <p:grpSp>
          <p:nvGrpSpPr>
            <p:cNvPr id="30" name="组合 29">
              <a:extLst>
                <a:ext uri="{FF2B5EF4-FFF2-40B4-BE49-F238E27FC236}">
                  <a16:creationId xmlns="" xmlns:a16="http://schemas.microsoft.com/office/drawing/2014/main" id="{BE1545FD-D045-A8B9-1CF8-88F6C35402B3}"/>
                </a:ext>
              </a:extLst>
            </p:cNvPr>
            <p:cNvGrpSpPr/>
            <p:nvPr/>
          </p:nvGrpSpPr>
          <p:grpSpPr>
            <a:xfrm>
              <a:off x="1706687" y="2061912"/>
              <a:ext cx="4217953" cy="3743352"/>
              <a:chOff x="1706687" y="2061912"/>
              <a:chExt cx="4217953" cy="3743352"/>
            </a:xfrm>
          </p:grpSpPr>
          <p:sp>
            <p:nvSpPr>
              <p:cNvPr id="37" name="矩形 36">
                <a:extLst>
                  <a:ext uri="{FF2B5EF4-FFF2-40B4-BE49-F238E27FC236}">
                    <a16:creationId xmlns="" xmlns:a16="http://schemas.microsoft.com/office/drawing/2014/main" id="{16185759-D46A-2A14-AC36-061F91BCB44E}"/>
                  </a:ext>
                </a:extLst>
              </p:cNvPr>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8" name="Freeform 6">
                <a:extLst>
                  <a:ext uri="{FF2B5EF4-FFF2-40B4-BE49-F238E27FC236}">
                    <a16:creationId xmlns="" xmlns:a16="http://schemas.microsoft.com/office/drawing/2014/main" id="{7439F22B-7DEE-F5ED-B0BA-81A02CFC89B4}"/>
                  </a:ext>
                </a:extLst>
              </p:cNvPr>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9" name="Freeform 7">
                <a:extLst>
                  <a:ext uri="{FF2B5EF4-FFF2-40B4-BE49-F238E27FC236}">
                    <a16:creationId xmlns="" xmlns:a16="http://schemas.microsoft.com/office/drawing/2014/main" id="{0792B1FD-D432-4BB1-B19C-449349D0AC4E}"/>
                  </a:ext>
                </a:extLst>
              </p:cNvPr>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0" name="矩形 39">
                <a:extLst>
                  <a:ext uri="{FF2B5EF4-FFF2-40B4-BE49-F238E27FC236}">
                    <a16:creationId xmlns="" xmlns:a16="http://schemas.microsoft.com/office/drawing/2014/main" id="{18E645C8-B3BA-6D36-DCF8-F5E6FDCCD9B0}"/>
                  </a:ext>
                </a:extLst>
              </p:cNvPr>
              <p:cNvSpPr/>
              <p:nvPr/>
            </p:nvSpPr>
            <p:spPr>
              <a:xfrm>
                <a:off x="2929019" y="2219842"/>
                <a:ext cx="1608133" cy="369332"/>
              </a:xfrm>
              <a:prstGeom prst="rect">
                <a:avLst/>
              </a:prstGeom>
            </p:spPr>
            <p:txBody>
              <a:bodyPr wrap="none">
                <a:spAutoFit/>
              </a:bodyPr>
              <a:lstStyle/>
              <a:p>
                <a:r>
                  <a:rPr lang="zh-CN" altLang="en-US" sz="1800" b="1" dirty="0">
                    <a:solidFill>
                      <a:schemeClr val="bg1"/>
                    </a:solidFill>
                    <a:cs typeface="+mn-ea"/>
                    <a:sym typeface="+mn-lt"/>
                  </a:rPr>
                  <a:t>社会个性魅力</a:t>
                </a:r>
              </a:p>
            </p:txBody>
          </p:sp>
          <p:sp>
            <p:nvSpPr>
              <p:cNvPr id="41" name="TextBox 10">
                <a:extLst>
                  <a:ext uri="{FF2B5EF4-FFF2-40B4-BE49-F238E27FC236}">
                    <a16:creationId xmlns="" xmlns:a16="http://schemas.microsoft.com/office/drawing/2014/main" id="{1776E298-D545-4666-C716-7969B6FD5CA0}"/>
                  </a:ext>
                </a:extLst>
              </p:cNvPr>
              <p:cNvSpPr txBox="1"/>
              <p:nvPr/>
            </p:nvSpPr>
            <p:spPr>
              <a:xfrm>
                <a:off x="1994846" y="3323231"/>
                <a:ext cx="3691991" cy="1421928"/>
              </a:xfrm>
              <a:prstGeom prst="rect">
                <a:avLst/>
              </a:prstGeom>
              <a:noFill/>
            </p:spPr>
            <p:txBody>
              <a:bodyPr wrap="square" rtlCol="0">
                <a:spAutoFit/>
              </a:bodyPr>
              <a:lstStyle/>
              <a:p>
                <a:pPr fontAlgn="auto">
                  <a:lnSpc>
                    <a:spcPct val="120000"/>
                  </a:lnSpc>
                </a:pPr>
                <a:r>
                  <a:rPr lang="zh-CN" altLang="en-US" spc="300" dirty="0">
                    <a:cs typeface="+mn-ea"/>
                    <a:sym typeface="+mn-lt"/>
                  </a:rPr>
                  <a:t>清晰定义企业的生存意义，可以在企业内部树立共同的终极责任，防止因使命不一致而把企业引向不可确定的方向。</a:t>
                </a:r>
              </a:p>
            </p:txBody>
          </p:sp>
        </p:grpSp>
        <p:grpSp>
          <p:nvGrpSpPr>
            <p:cNvPr id="31" name="组合 30">
              <a:extLst>
                <a:ext uri="{FF2B5EF4-FFF2-40B4-BE49-F238E27FC236}">
                  <a16:creationId xmlns="" xmlns:a16="http://schemas.microsoft.com/office/drawing/2014/main" id="{8F697D63-24AA-89E5-58AF-49E821840DB1}"/>
                </a:ext>
              </a:extLst>
            </p:cNvPr>
            <p:cNvGrpSpPr/>
            <p:nvPr/>
          </p:nvGrpSpPr>
          <p:grpSpPr>
            <a:xfrm>
              <a:off x="6216660" y="2061912"/>
              <a:ext cx="4217953" cy="3743352"/>
              <a:chOff x="6216660" y="2061912"/>
              <a:chExt cx="4217953" cy="3743352"/>
            </a:xfrm>
          </p:grpSpPr>
          <p:sp>
            <p:nvSpPr>
              <p:cNvPr id="32" name="矩形 31">
                <a:extLst>
                  <a:ext uri="{FF2B5EF4-FFF2-40B4-BE49-F238E27FC236}">
                    <a16:creationId xmlns="" xmlns:a16="http://schemas.microsoft.com/office/drawing/2014/main" id="{2E07C580-C3F1-7A20-B922-D131D28CCB93}"/>
                  </a:ext>
                </a:extLst>
              </p:cNvPr>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3" name="Freeform 6">
                <a:extLst>
                  <a:ext uri="{FF2B5EF4-FFF2-40B4-BE49-F238E27FC236}">
                    <a16:creationId xmlns="" xmlns:a16="http://schemas.microsoft.com/office/drawing/2014/main" id="{03A2E202-57FB-32A5-645E-07D2BB1EDC92}"/>
                  </a:ext>
                </a:extLst>
              </p:cNvPr>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4" name="Freeform 7">
                <a:extLst>
                  <a:ext uri="{FF2B5EF4-FFF2-40B4-BE49-F238E27FC236}">
                    <a16:creationId xmlns="" xmlns:a16="http://schemas.microsoft.com/office/drawing/2014/main" id="{7C666701-90F1-BAAE-89C9-6F675F1F243C}"/>
                  </a:ext>
                </a:extLst>
              </p:cNvPr>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35" name="矩形 34">
                <a:extLst>
                  <a:ext uri="{FF2B5EF4-FFF2-40B4-BE49-F238E27FC236}">
                    <a16:creationId xmlns="" xmlns:a16="http://schemas.microsoft.com/office/drawing/2014/main" id="{DE8F5983-228B-8A3C-00B5-4582D2A9F4E8}"/>
                  </a:ext>
                </a:extLst>
              </p:cNvPr>
              <p:cNvSpPr/>
              <p:nvPr/>
            </p:nvSpPr>
            <p:spPr>
              <a:xfrm>
                <a:off x="7321027" y="2215327"/>
                <a:ext cx="2092844" cy="369332"/>
              </a:xfrm>
              <a:prstGeom prst="rect">
                <a:avLst/>
              </a:prstGeom>
            </p:spPr>
            <p:txBody>
              <a:bodyPr wrap="square">
                <a:spAutoFit/>
              </a:bodyPr>
              <a:lstStyle/>
              <a:p>
                <a:pPr lvl="0" algn="ctr">
                  <a:buClrTx/>
                  <a:buSzTx/>
                  <a:buFontTx/>
                </a:pPr>
                <a:r>
                  <a:rPr lang="zh-CN" altLang="en-US" sz="1800" b="1" dirty="0">
                    <a:solidFill>
                      <a:schemeClr val="bg1"/>
                    </a:solidFill>
                    <a:cs typeface="+mn-ea"/>
                    <a:sym typeface="+mn-lt"/>
                  </a:rPr>
                  <a:t>企业个性魅力</a:t>
                </a:r>
              </a:p>
            </p:txBody>
          </p:sp>
          <p:sp>
            <p:nvSpPr>
              <p:cNvPr id="36" name="TextBox 15">
                <a:extLst>
                  <a:ext uri="{FF2B5EF4-FFF2-40B4-BE49-F238E27FC236}">
                    <a16:creationId xmlns="" xmlns:a16="http://schemas.microsoft.com/office/drawing/2014/main" id="{503A84AB-37D1-EF67-62B5-B91136330396}"/>
                  </a:ext>
                </a:extLst>
              </p:cNvPr>
              <p:cNvSpPr txBox="1"/>
              <p:nvPr/>
            </p:nvSpPr>
            <p:spPr>
              <a:xfrm>
                <a:off x="6546985" y="3323231"/>
                <a:ext cx="3650169" cy="1421928"/>
              </a:xfrm>
              <a:prstGeom prst="rect">
                <a:avLst/>
              </a:prstGeom>
              <a:noFill/>
            </p:spPr>
            <p:txBody>
              <a:bodyPr wrap="square" rtlCol="0">
                <a:spAutoFit/>
              </a:bodyPr>
              <a:lstStyle/>
              <a:p>
                <a:pPr>
                  <a:lnSpc>
                    <a:spcPct val="120000"/>
                  </a:lnSpc>
                  <a:spcBef>
                    <a:spcPts val="0"/>
                  </a:spcBef>
                  <a:spcAft>
                    <a:spcPts val="0"/>
                  </a:spcAft>
                </a:pPr>
                <a:r>
                  <a:rPr lang="zh-CN" altLang="en-US" spc="300" dirty="0">
                    <a:cs typeface="+mn-ea"/>
                    <a:sym typeface="+mn-lt"/>
                  </a:rPr>
                  <a:t>清晰定义企业的生存意义，可以在企业内部树立共同的终极责任，防止因使命不一致而把企业引向不可确定的方向。</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 xmlns:a16="http://schemas.microsoft.com/office/drawing/2014/main" id="{84D44143-D75A-8B2E-64D6-D8225D6A4163}"/>
              </a:ext>
            </a:extLst>
          </p:cNvPr>
          <p:cNvGrpSpPr/>
          <p:nvPr/>
        </p:nvGrpSpPr>
        <p:grpSpPr>
          <a:xfrm rot="10800000" flipV="1">
            <a:off x="914037" y="0"/>
            <a:ext cx="10244455" cy="6858000"/>
            <a:chOff x="0" y="-13970"/>
            <a:chExt cx="10244455" cy="6885940"/>
          </a:xfrm>
        </p:grpSpPr>
        <p:sp>
          <p:nvSpPr>
            <p:cNvPr id="20" name="任意多边形 10">
              <a:extLst>
                <a:ext uri="{FF2B5EF4-FFF2-40B4-BE49-F238E27FC236}">
                  <a16:creationId xmlns="" xmlns:a16="http://schemas.microsoft.com/office/drawing/2014/main" id="{61745CCF-63C1-2364-D11A-8660526D1893}"/>
                </a:ext>
              </a:extLst>
            </p:cNvPr>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6">
              <a:extLst>
                <a:ext uri="{FF2B5EF4-FFF2-40B4-BE49-F238E27FC236}">
                  <a16:creationId xmlns="" xmlns:a16="http://schemas.microsoft.com/office/drawing/2014/main" id="{96C86EBE-2E16-91A1-F8AE-0CE26077BAAC}"/>
                </a:ext>
              </a:extLst>
            </p:cNvPr>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 xmlns:a16="http://schemas.microsoft.com/office/drawing/2014/main" id="{E60937E3-880A-D970-0181-EE0B3AAB591A}"/>
              </a:ext>
            </a:extLst>
          </p:cNvPr>
          <p:cNvSpPr txBox="1"/>
          <p:nvPr/>
        </p:nvSpPr>
        <p:spPr>
          <a:xfrm>
            <a:off x="6026695" y="2328999"/>
            <a:ext cx="5425440" cy="1106805"/>
          </a:xfrm>
          <a:prstGeom prst="rect">
            <a:avLst/>
          </a:prstGeom>
          <a:noFill/>
        </p:spPr>
        <p:txBody>
          <a:bodyPr wrap="square" rtlCol="0" anchor="t">
            <a:spAutoFit/>
          </a:bodyPr>
          <a:lstStyle/>
          <a:p>
            <a:pPr algn="dist"/>
            <a:r>
              <a:rPr lang="zh-CN" altLang="en-US" sz="6600" b="1" dirty="0" smtClean="0">
                <a:cs typeface="+mn-ea"/>
                <a:sym typeface="+mn-lt"/>
              </a:rPr>
              <a:t>谢谢观看！</a:t>
            </a:r>
            <a:endParaRPr lang="zh-CN" altLang="en-US" sz="6600" b="1" dirty="0">
              <a:cs typeface="+mn-ea"/>
              <a:sym typeface="+mn-lt"/>
            </a:endParaRPr>
          </a:p>
        </p:txBody>
      </p:sp>
      <p:sp>
        <p:nvSpPr>
          <p:cNvPr id="23" name="文本框 22">
            <a:extLst>
              <a:ext uri="{FF2B5EF4-FFF2-40B4-BE49-F238E27FC236}">
                <a16:creationId xmlns="" xmlns:a16="http://schemas.microsoft.com/office/drawing/2014/main" id="{2BDBA714-91D3-9728-5F42-161CA1E8F55B}"/>
              </a:ext>
            </a:extLst>
          </p:cNvPr>
          <p:cNvSpPr txBox="1"/>
          <p:nvPr/>
        </p:nvSpPr>
        <p:spPr>
          <a:xfrm>
            <a:off x="6198780" y="3464832"/>
            <a:ext cx="4862830" cy="460375"/>
          </a:xfrm>
          <a:prstGeom prst="rect">
            <a:avLst/>
          </a:prstGeom>
          <a:noFill/>
        </p:spPr>
        <p:txBody>
          <a:bodyPr wrap="square" rtlCol="0" anchor="t">
            <a:spAutoFit/>
          </a:bodyPr>
          <a:lstStyle/>
          <a:p>
            <a:pPr algn="dist"/>
            <a:r>
              <a:rPr lang="zh-CN" altLang="en-US" sz="2400">
                <a:cs typeface="+mn-ea"/>
                <a:sym typeface="+mn-lt"/>
              </a:rPr>
              <a:t>POWERPOINT TEMPLATE</a:t>
            </a:r>
          </a:p>
        </p:txBody>
      </p:sp>
      <p:sp>
        <p:nvSpPr>
          <p:cNvPr id="24" name="圆角矩形 12">
            <a:extLst>
              <a:ext uri="{FF2B5EF4-FFF2-40B4-BE49-F238E27FC236}">
                <a16:creationId xmlns="" xmlns:a16="http://schemas.microsoft.com/office/drawing/2014/main" id="{0D555474-C2ED-E163-AF32-AA8B33216462}"/>
              </a:ext>
            </a:extLst>
          </p:cNvPr>
          <p:cNvSpPr/>
          <p:nvPr/>
        </p:nvSpPr>
        <p:spPr>
          <a:xfrm>
            <a:off x="6569978"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13">
            <a:extLst>
              <a:ext uri="{FF2B5EF4-FFF2-40B4-BE49-F238E27FC236}">
                <a16:creationId xmlns="" xmlns:a16="http://schemas.microsoft.com/office/drawing/2014/main" id="{63D5AFAD-5924-4F11-57D7-9EFE8D426A03}"/>
              </a:ext>
            </a:extLst>
          </p:cNvPr>
          <p:cNvSpPr/>
          <p:nvPr/>
        </p:nvSpPr>
        <p:spPr>
          <a:xfrm>
            <a:off x="8808094"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B66F822C-1D22-0E78-8510-B295654BF51C}"/>
              </a:ext>
            </a:extLst>
          </p:cNvPr>
          <p:cNvSpPr txBox="1"/>
          <p:nvPr/>
        </p:nvSpPr>
        <p:spPr>
          <a:xfrm>
            <a:off x="6590389" y="4278089"/>
            <a:ext cx="1797685" cy="368300"/>
          </a:xfrm>
          <a:prstGeom prst="rect">
            <a:avLst/>
          </a:prstGeom>
          <a:noFill/>
        </p:spPr>
        <p:txBody>
          <a:bodyPr wrap="square" rtlCol="0">
            <a:spAutoFit/>
          </a:bodyPr>
          <a:lstStyle/>
          <a:p>
            <a:r>
              <a:rPr lang="zh-CN" altLang="en-US" dirty="0">
                <a:solidFill>
                  <a:schemeClr val="bg1"/>
                </a:solidFill>
                <a:cs typeface="+mn-ea"/>
                <a:sym typeface="+mn-lt"/>
              </a:rPr>
              <a:t>汇报</a:t>
            </a:r>
            <a:r>
              <a:rPr lang="zh-CN" altLang="en-US" dirty="0" smtClean="0">
                <a:solidFill>
                  <a:schemeClr val="bg1"/>
                </a:solidFill>
                <a:cs typeface="+mn-ea"/>
                <a:sym typeface="+mn-lt"/>
              </a:rPr>
              <a:t>：</a:t>
            </a:r>
            <a:r>
              <a:rPr lang="zh-CN" altLang="en-US" dirty="0">
                <a:solidFill>
                  <a:schemeClr val="bg1"/>
                </a:solidFill>
                <a:cs typeface="+mn-ea"/>
                <a:sym typeface="+mn-lt"/>
              </a:rPr>
              <a:t>优品</a:t>
            </a:r>
            <a:r>
              <a:rPr lang="en-US" altLang="zh-CN" dirty="0" smtClean="0">
                <a:solidFill>
                  <a:schemeClr val="bg1"/>
                </a:solidFill>
                <a:cs typeface="+mn-ea"/>
                <a:sym typeface="+mn-lt"/>
              </a:rPr>
              <a:t>PPT</a:t>
            </a:r>
            <a:endParaRPr lang="zh-CN" altLang="en-US" dirty="0">
              <a:solidFill>
                <a:schemeClr val="bg1"/>
              </a:solidFill>
              <a:cs typeface="+mn-ea"/>
              <a:sym typeface="+mn-lt"/>
            </a:endParaRPr>
          </a:p>
        </p:txBody>
      </p:sp>
      <p:sp>
        <p:nvSpPr>
          <p:cNvPr id="27" name="文本框 26">
            <a:extLst>
              <a:ext uri="{FF2B5EF4-FFF2-40B4-BE49-F238E27FC236}">
                <a16:creationId xmlns="" xmlns:a16="http://schemas.microsoft.com/office/drawing/2014/main" id="{E61BCF18-4FDB-E525-37FE-A29F2ACA27E6}"/>
              </a:ext>
            </a:extLst>
          </p:cNvPr>
          <p:cNvSpPr txBox="1"/>
          <p:nvPr/>
        </p:nvSpPr>
        <p:spPr>
          <a:xfrm>
            <a:off x="9005579" y="4278089"/>
            <a:ext cx="1437005" cy="368300"/>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a:solidFill>
                  <a:schemeClr val="bg1"/>
                </a:solidFill>
                <a:cs typeface="+mn-ea"/>
                <a:sym typeface="+mn-lt"/>
              </a:rPr>
              <a:t>年</a:t>
            </a:r>
            <a:r>
              <a:rPr lang="en-US" altLang="zh-CN" dirty="0">
                <a:solidFill>
                  <a:schemeClr val="bg1"/>
                </a:solidFill>
                <a:cs typeface="+mn-ea"/>
                <a:sym typeface="+mn-lt"/>
              </a:rPr>
              <a:t>1</a:t>
            </a:r>
            <a:r>
              <a:rPr lang="zh-CN" altLang="en-US" dirty="0">
                <a:solidFill>
                  <a:schemeClr val="bg1"/>
                </a:solidFill>
                <a:cs typeface="+mn-ea"/>
                <a:sym typeface="+mn-lt"/>
              </a:rPr>
              <a:t>月</a:t>
            </a:r>
          </a:p>
        </p:txBody>
      </p:sp>
      <p:sp>
        <p:nvSpPr>
          <p:cNvPr id="28" name="文本框 27">
            <a:extLst>
              <a:ext uri="{FF2B5EF4-FFF2-40B4-BE49-F238E27FC236}">
                <a16:creationId xmlns="" xmlns:a16="http://schemas.microsoft.com/office/drawing/2014/main" id="{6D62524D-8604-3133-E1E7-A7F523AC2AB0}"/>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29" name="文本框 28">
            <a:extLst>
              <a:ext uri="{FF2B5EF4-FFF2-40B4-BE49-F238E27FC236}">
                <a16:creationId xmlns="" xmlns:a16="http://schemas.microsoft.com/office/drawing/2014/main" id="{CA301408-6563-BD72-3534-BBD51AAF988D}"/>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30" name="椭圆 29">
            <a:extLst>
              <a:ext uri="{FF2B5EF4-FFF2-40B4-BE49-F238E27FC236}">
                <a16:creationId xmlns="" xmlns:a16="http://schemas.microsoft.com/office/drawing/2014/main" id="{465EFBF5-F6E5-62B1-5D7B-5D08A8A084D6}"/>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 xmlns:a16="http://schemas.microsoft.com/office/drawing/2014/main" id="{4653DA15-D5D6-6B81-699C-66A4C7C902D7}"/>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 xmlns:a16="http://schemas.microsoft.com/office/drawing/2014/main" id="{75BD0E47-47F9-4969-B1D1-72D40C9226A4}"/>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580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145" y="1443355"/>
            <a:ext cx="12209145" cy="3870325"/>
          </a:xfrm>
          <a:prstGeom prst="rect">
            <a:avLst/>
          </a:prstGeom>
        </p:spPr>
      </p:pic>
      <p:sp>
        <p:nvSpPr>
          <p:cNvPr id="4" name="矩形 3"/>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01</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什么是企业文化</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
        <p:nvSpPr>
          <p:cNvPr id="10" name="文本框 9">
            <a:extLst>
              <a:ext uri="{FF2B5EF4-FFF2-40B4-BE49-F238E27FC236}">
                <a16:creationId xmlns="" xmlns:a16="http://schemas.microsoft.com/office/drawing/2014/main" id="{824BC090-9710-FFB7-6EA4-98A046DEAAD6}"/>
              </a:ext>
            </a:extLst>
          </p:cNvPr>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p>
        </p:txBody>
      </p:sp>
      <p:sp>
        <p:nvSpPr>
          <p:cNvPr id="11" name="文本框 10">
            <a:extLst>
              <a:ext uri="{FF2B5EF4-FFF2-40B4-BE49-F238E27FC236}">
                <a16:creationId xmlns="" xmlns:a16="http://schemas.microsoft.com/office/drawing/2014/main" id="{16D65617-8CF6-7C3D-4D57-D5E80669640B}"/>
              </a:ext>
            </a:extLst>
          </p:cNvPr>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p>
        </p:txBody>
      </p:sp>
      <p:sp>
        <p:nvSpPr>
          <p:cNvPr id="12" name="椭圆 11">
            <a:extLst>
              <a:ext uri="{FF2B5EF4-FFF2-40B4-BE49-F238E27FC236}">
                <a16:creationId xmlns="" xmlns:a16="http://schemas.microsoft.com/office/drawing/2014/main" id="{C587704B-C64B-811E-99BD-78C711CE6C2F}"/>
              </a:ext>
            </a:extLst>
          </p:cNvPr>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 xmlns:a16="http://schemas.microsoft.com/office/drawing/2014/main" id="{CAF1559F-8B27-BEA0-28FC-25CD47A9A4BA}"/>
              </a:ext>
            </a:extLst>
          </p:cNvPr>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 xmlns:a16="http://schemas.microsoft.com/office/drawing/2014/main" id="{5F32619A-5EFB-4839-785E-D3A6255D9CAC}"/>
              </a:ext>
            </a:extLst>
          </p:cNvPr>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01</a:t>
            </a: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grpSp>
        <p:nvGrpSpPr>
          <p:cNvPr id="21" name="组合 20">
            <a:extLst>
              <a:ext uri="{FF2B5EF4-FFF2-40B4-BE49-F238E27FC236}">
                <a16:creationId xmlns="" xmlns:a16="http://schemas.microsoft.com/office/drawing/2014/main" id="{B1EC45D1-CC1B-D74D-A0B7-1B55B89D2E3B}"/>
              </a:ext>
            </a:extLst>
          </p:cNvPr>
          <p:cNvGrpSpPr/>
          <p:nvPr/>
        </p:nvGrpSpPr>
        <p:grpSpPr>
          <a:xfrm>
            <a:off x="899078" y="1883683"/>
            <a:ext cx="10442575" cy="3684586"/>
            <a:chOff x="899078" y="1724026"/>
            <a:chExt cx="10442575" cy="3684586"/>
          </a:xfrm>
        </p:grpSpPr>
        <p:grpSp>
          <p:nvGrpSpPr>
            <p:cNvPr id="22" name="组合 21">
              <a:extLst>
                <a:ext uri="{FF2B5EF4-FFF2-40B4-BE49-F238E27FC236}">
                  <a16:creationId xmlns="" xmlns:a16="http://schemas.microsoft.com/office/drawing/2014/main" id="{BB89F956-2441-2F71-9EE5-D88942D79D63}"/>
                </a:ext>
              </a:extLst>
            </p:cNvPr>
            <p:cNvGrpSpPr/>
            <p:nvPr/>
          </p:nvGrpSpPr>
          <p:grpSpPr>
            <a:xfrm>
              <a:off x="899078" y="1724026"/>
              <a:ext cx="5132387" cy="1704974"/>
              <a:chOff x="874713" y="1943101"/>
              <a:chExt cx="5132387" cy="1704974"/>
            </a:xfrm>
          </p:grpSpPr>
          <p:grpSp>
            <p:nvGrpSpPr>
              <p:cNvPr id="60" name="组合 59">
                <a:extLst>
                  <a:ext uri="{FF2B5EF4-FFF2-40B4-BE49-F238E27FC236}">
                    <a16:creationId xmlns="" xmlns:a16="http://schemas.microsoft.com/office/drawing/2014/main" id="{B174AC2D-0946-AD68-CA14-D797229CC0B8}"/>
                  </a:ext>
                </a:extLst>
              </p:cNvPr>
              <p:cNvGrpSpPr/>
              <p:nvPr/>
            </p:nvGrpSpPr>
            <p:grpSpPr>
              <a:xfrm>
                <a:off x="874713" y="1943101"/>
                <a:ext cx="5132387" cy="1704974"/>
                <a:chOff x="874713" y="1752601"/>
                <a:chExt cx="5132387" cy="1704974"/>
              </a:xfrm>
            </p:grpSpPr>
            <p:sp>
              <p:nvSpPr>
                <p:cNvPr id="64" name="矩形 63">
                  <a:extLst>
                    <a:ext uri="{FF2B5EF4-FFF2-40B4-BE49-F238E27FC236}">
                      <a16:creationId xmlns="" xmlns:a16="http://schemas.microsoft.com/office/drawing/2014/main" id="{E5FBE105-2AE3-4BB3-4D18-165CCB848BA0}"/>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5" name="椭圆 8">
                  <a:extLst>
                    <a:ext uri="{FF2B5EF4-FFF2-40B4-BE49-F238E27FC236}">
                      <a16:creationId xmlns="" xmlns:a16="http://schemas.microsoft.com/office/drawing/2014/main" id="{094850FD-0940-0D4F-A476-69F8808A55BC}"/>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61" name="组合 60">
                <a:extLst>
                  <a:ext uri="{FF2B5EF4-FFF2-40B4-BE49-F238E27FC236}">
                    <a16:creationId xmlns="" xmlns:a16="http://schemas.microsoft.com/office/drawing/2014/main" id="{C5B247B7-8449-E2AC-0871-A866FE000E18}"/>
                  </a:ext>
                </a:extLst>
              </p:cNvPr>
              <p:cNvGrpSpPr/>
              <p:nvPr/>
            </p:nvGrpSpPr>
            <p:grpSpPr>
              <a:xfrm>
                <a:off x="1230369" y="2175535"/>
                <a:ext cx="3941252" cy="1285967"/>
                <a:chOff x="7454960" y="3212882"/>
                <a:chExt cx="3941252" cy="1285967"/>
              </a:xfrm>
            </p:grpSpPr>
            <p:sp>
              <p:nvSpPr>
                <p:cNvPr id="62" name="矩形 61">
                  <a:extLst>
                    <a:ext uri="{FF2B5EF4-FFF2-40B4-BE49-F238E27FC236}">
                      <a16:creationId xmlns="" xmlns:a16="http://schemas.microsoft.com/office/drawing/2014/main" id="{CDFCD397-15B4-0045-7429-B73368B9720C}"/>
                    </a:ext>
                  </a:extLst>
                </p:cNvPr>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63" name="矩形 62">
                  <a:extLst>
                    <a:ext uri="{FF2B5EF4-FFF2-40B4-BE49-F238E27FC236}">
                      <a16:creationId xmlns="" xmlns:a16="http://schemas.microsoft.com/office/drawing/2014/main" id="{AF00812E-192B-A615-2848-09B56B50D202}"/>
                    </a:ext>
                  </a:extLst>
                </p:cNvPr>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注重政治</a:t>
                  </a:r>
                </a:p>
              </p:txBody>
            </p:sp>
          </p:grpSp>
        </p:grpSp>
        <p:grpSp>
          <p:nvGrpSpPr>
            <p:cNvPr id="23" name="组合 22">
              <a:extLst>
                <a:ext uri="{FF2B5EF4-FFF2-40B4-BE49-F238E27FC236}">
                  <a16:creationId xmlns="" xmlns:a16="http://schemas.microsoft.com/office/drawing/2014/main" id="{F4F44565-F359-6475-E8C0-3470A66D2193}"/>
                </a:ext>
              </a:extLst>
            </p:cNvPr>
            <p:cNvGrpSpPr/>
            <p:nvPr/>
          </p:nvGrpSpPr>
          <p:grpSpPr>
            <a:xfrm>
              <a:off x="899078" y="3703638"/>
              <a:ext cx="5132387" cy="1704974"/>
              <a:chOff x="874713" y="3922713"/>
              <a:chExt cx="5132387" cy="1704974"/>
            </a:xfrm>
          </p:grpSpPr>
          <p:grpSp>
            <p:nvGrpSpPr>
              <p:cNvPr id="54" name="组合 53">
                <a:extLst>
                  <a:ext uri="{FF2B5EF4-FFF2-40B4-BE49-F238E27FC236}">
                    <a16:creationId xmlns="" xmlns:a16="http://schemas.microsoft.com/office/drawing/2014/main" id="{FCA706A5-BA63-ABF3-2149-88ADF49779B1}"/>
                  </a:ext>
                </a:extLst>
              </p:cNvPr>
              <p:cNvGrpSpPr/>
              <p:nvPr/>
            </p:nvGrpSpPr>
            <p:grpSpPr>
              <a:xfrm>
                <a:off x="874713" y="3922713"/>
                <a:ext cx="5132387" cy="1704974"/>
                <a:chOff x="874713" y="1752601"/>
                <a:chExt cx="5132387" cy="1704974"/>
              </a:xfrm>
            </p:grpSpPr>
            <p:sp>
              <p:nvSpPr>
                <p:cNvPr id="58" name="矩形 57">
                  <a:extLst>
                    <a:ext uri="{FF2B5EF4-FFF2-40B4-BE49-F238E27FC236}">
                      <a16:creationId xmlns="" xmlns:a16="http://schemas.microsoft.com/office/drawing/2014/main" id="{D24ED3CB-2758-257E-9522-598625375E15}"/>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9" name="椭圆 31">
                  <a:extLst>
                    <a:ext uri="{FF2B5EF4-FFF2-40B4-BE49-F238E27FC236}">
                      <a16:creationId xmlns="" xmlns:a16="http://schemas.microsoft.com/office/drawing/2014/main" id="{87944484-2CED-BC4A-832A-FF9140B57F16}"/>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5" name="组合 54">
                <a:extLst>
                  <a:ext uri="{FF2B5EF4-FFF2-40B4-BE49-F238E27FC236}">
                    <a16:creationId xmlns="" xmlns:a16="http://schemas.microsoft.com/office/drawing/2014/main" id="{8204AF8F-C410-5412-DC57-E1A2EC96D919}"/>
                  </a:ext>
                </a:extLst>
              </p:cNvPr>
              <p:cNvGrpSpPr/>
              <p:nvPr/>
            </p:nvGrpSpPr>
            <p:grpSpPr>
              <a:xfrm>
                <a:off x="1230369" y="4170847"/>
                <a:ext cx="3941252" cy="1285967"/>
                <a:chOff x="7454960" y="3212882"/>
                <a:chExt cx="3941252" cy="1285967"/>
              </a:xfrm>
            </p:grpSpPr>
            <p:sp>
              <p:nvSpPr>
                <p:cNvPr id="56" name="矩形 55">
                  <a:extLst>
                    <a:ext uri="{FF2B5EF4-FFF2-40B4-BE49-F238E27FC236}">
                      <a16:creationId xmlns="" xmlns:a16="http://schemas.microsoft.com/office/drawing/2014/main" id="{3EBB68AD-BD6F-E247-ECDD-9A481B186260}"/>
                    </a:ext>
                  </a:extLst>
                </p:cNvPr>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57" name="矩形 56">
                  <a:extLst>
                    <a:ext uri="{FF2B5EF4-FFF2-40B4-BE49-F238E27FC236}">
                      <a16:creationId xmlns="" xmlns:a16="http://schemas.microsoft.com/office/drawing/2014/main" id="{091CF96D-08A7-3FE4-16F8-767AA2AE06B5}"/>
                    </a:ext>
                  </a:extLst>
                </p:cNvPr>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注重个人</a:t>
                  </a:r>
                  <a:endParaRPr lang="en-US" altLang="zh-CN" dirty="0">
                    <a:cs typeface="+mn-ea"/>
                    <a:sym typeface="+mn-lt"/>
                  </a:endParaRPr>
                </a:p>
              </p:txBody>
            </p:sp>
          </p:grpSp>
        </p:grpSp>
        <p:grpSp>
          <p:nvGrpSpPr>
            <p:cNvPr id="24" name="组合 23">
              <a:extLst>
                <a:ext uri="{FF2B5EF4-FFF2-40B4-BE49-F238E27FC236}">
                  <a16:creationId xmlns="" xmlns:a16="http://schemas.microsoft.com/office/drawing/2014/main" id="{360402AD-1162-2E73-C09E-FC3DCB2D3B3E}"/>
                </a:ext>
              </a:extLst>
            </p:cNvPr>
            <p:cNvGrpSpPr/>
            <p:nvPr/>
          </p:nvGrpSpPr>
          <p:grpSpPr>
            <a:xfrm>
              <a:off x="6209266" y="1724026"/>
              <a:ext cx="5132387" cy="1704974"/>
              <a:chOff x="6184901" y="1943101"/>
              <a:chExt cx="5132387" cy="1704974"/>
            </a:xfrm>
          </p:grpSpPr>
          <p:grpSp>
            <p:nvGrpSpPr>
              <p:cNvPr id="48" name="组合 47">
                <a:extLst>
                  <a:ext uri="{FF2B5EF4-FFF2-40B4-BE49-F238E27FC236}">
                    <a16:creationId xmlns="" xmlns:a16="http://schemas.microsoft.com/office/drawing/2014/main" id="{6E4AF6F3-1854-DB8E-5D25-D30825107280}"/>
                  </a:ext>
                </a:extLst>
              </p:cNvPr>
              <p:cNvGrpSpPr/>
              <p:nvPr/>
            </p:nvGrpSpPr>
            <p:grpSpPr>
              <a:xfrm>
                <a:off x="6184901" y="1943101"/>
                <a:ext cx="5132387" cy="1704974"/>
                <a:chOff x="874713" y="1752601"/>
                <a:chExt cx="5132387" cy="1704974"/>
              </a:xfrm>
            </p:grpSpPr>
            <p:sp>
              <p:nvSpPr>
                <p:cNvPr id="52" name="矩形 51">
                  <a:extLst>
                    <a:ext uri="{FF2B5EF4-FFF2-40B4-BE49-F238E27FC236}">
                      <a16:creationId xmlns="" xmlns:a16="http://schemas.microsoft.com/office/drawing/2014/main" id="{B9783662-CE8A-8EBE-0C3C-F7D39F0BDD79}"/>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3" name="椭圆 34">
                  <a:extLst>
                    <a:ext uri="{FF2B5EF4-FFF2-40B4-BE49-F238E27FC236}">
                      <a16:creationId xmlns="" xmlns:a16="http://schemas.microsoft.com/office/drawing/2014/main" id="{ABFB3BFC-1F7F-6241-C3D1-C65D29CEABEB}"/>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9" name="组合 48">
                <a:extLst>
                  <a:ext uri="{FF2B5EF4-FFF2-40B4-BE49-F238E27FC236}">
                    <a16:creationId xmlns="" xmlns:a16="http://schemas.microsoft.com/office/drawing/2014/main" id="{527C18EA-80D5-5592-FDEC-ADE616B1BE3B}"/>
                  </a:ext>
                </a:extLst>
              </p:cNvPr>
              <p:cNvGrpSpPr/>
              <p:nvPr/>
            </p:nvGrpSpPr>
            <p:grpSpPr>
              <a:xfrm>
                <a:off x="6540557" y="2175535"/>
                <a:ext cx="3941252" cy="1285967"/>
                <a:chOff x="7454960" y="3212882"/>
                <a:chExt cx="3941252" cy="1285967"/>
              </a:xfrm>
            </p:grpSpPr>
            <p:sp>
              <p:nvSpPr>
                <p:cNvPr id="50" name="矩形 49">
                  <a:extLst>
                    <a:ext uri="{FF2B5EF4-FFF2-40B4-BE49-F238E27FC236}">
                      <a16:creationId xmlns="" xmlns:a16="http://schemas.microsoft.com/office/drawing/2014/main" id="{8CCD7468-6B07-D5EE-8EC4-BA6DFF145645}"/>
                    </a:ext>
                  </a:extLst>
                </p:cNvPr>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51" name="矩形 50">
                  <a:extLst>
                    <a:ext uri="{FF2B5EF4-FFF2-40B4-BE49-F238E27FC236}">
                      <a16:creationId xmlns="" xmlns:a16="http://schemas.microsoft.com/office/drawing/2014/main" id="{E87928F2-8B62-0AE3-782D-26E2C3F7AF90}"/>
                    </a:ext>
                  </a:extLst>
                </p:cNvPr>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注重公理</a:t>
                  </a:r>
                </a:p>
              </p:txBody>
            </p:sp>
          </p:grpSp>
        </p:grpSp>
        <p:grpSp>
          <p:nvGrpSpPr>
            <p:cNvPr id="41" name="组合 40">
              <a:extLst>
                <a:ext uri="{FF2B5EF4-FFF2-40B4-BE49-F238E27FC236}">
                  <a16:creationId xmlns="" xmlns:a16="http://schemas.microsoft.com/office/drawing/2014/main" id="{4A6E2C11-1E22-78F1-0E3E-516D2EED2FCD}"/>
                </a:ext>
              </a:extLst>
            </p:cNvPr>
            <p:cNvGrpSpPr/>
            <p:nvPr/>
          </p:nvGrpSpPr>
          <p:grpSpPr>
            <a:xfrm>
              <a:off x="6209266" y="3703638"/>
              <a:ext cx="5132387" cy="1704974"/>
              <a:chOff x="6184901" y="3922713"/>
              <a:chExt cx="5132387" cy="1704974"/>
            </a:xfrm>
          </p:grpSpPr>
          <p:grpSp>
            <p:nvGrpSpPr>
              <p:cNvPr id="42" name="组合 41">
                <a:extLst>
                  <a:ext uri="{FF2B5EF4-FFF2-40B4-BE49-F238E27FC236}">
                    <a16:creationId xmlns="" xmlns:a16="http://schemas.microsoft.com/office/drawing/2014/main" id="{F59A1DA1-3150-57D7-A8A8-B1802569E2EE}"/>
                  </a:ext>
                </a:extLst>
              </p:cNvPr>
              <p:cNvGrpSpPr/>
              <p:nvPr/>
            </p:nvGrpSpPr>
            <p:grpSpPr>
              <a:xfrm>
                <a:off x="6184901" y="3922713"/>
                <a:ext cx="5132387" cy="1704974"/>
                <a:chOff x="874713" y="1752601"/>
                <a:chExt cx="5132387" cy="1704974"/>
              </a:xfrm>
            </p:grpSpPr>
            <p:sp>
              <p:nvSpPr>
                <p:cNvPr id="46" name="矩形 45">
                  <a:extLst>
                    <a:ext uri="{FF2B5EF4-FFF2-40B4-BE49-F238E27FC236}">
                      <a16:creationId xmlns="" xmlns:a16="http://schemas.microsoft.com/office/drawing/2014/main" id="{8097AB71-F620-075A-F940-C1D3B822C17D}"/>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7" name="椭圆 37">
                  <a:extLst>
                    <a:ext uri="{FF2B5EF4-FFF2-40B4-BE49-F238E27FC236}">
                      <a16:creationId xmlns="" xmlns:a16="http://schemas.microsoft.com/office/drawing/2014/main" id="{D01FDABF-17B4-85E5-C693-87BE4C625240}"/>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a:extLst>
                  <a:ext uri="{FF2B5EF4-FFF2-40B4-BE49-F238E27FC236}">
                    <a16:creationId xmlns="" xmlns:a16="http://schemas.microsoft.com/office/drawing/2014/main" id="{FD4B5933-2BD8-C716-B551-6B5BE023B928}"/>
                  </a:ext>
                </a:extLst>
              </p:cNvPr>
              <p:cNvGrpSpPr/>
              <p:nvPr/>
            </p:nvGrpSpPr>
            <p:grpSpPr>
              <a:xfrm>
                <a:off x="6540557" y="4170847"/>
                <a:ext cx="3941252" cy="1285967"/>
                <a:chOff x="7454960" y="3212882"/>
                <a:chExt cx="3941252" cy="1285967"/>
              </a:xfrm>
            </p:grpSpPr>
            <p:sp>
              <p:nvSpPr>
                <p:cNvPr id="44" name="矩形 43">
                  <a:extLst>
                    <a:ext uri="{FF2B5EF4-FFF2-40B4-BE49-F238E27FC236}">
                      <a16:creationId xmlns="" xmlns:a16="http://schemas.microsoft.com/office/drawing/2014/main" id="{BA7751AE-AF98-7025-2E74-8CB01951A107}"/>
                    </a:ext>
                  </a:extLst>
                </p:cNvPr>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p>
              </p:txBody>
            </p:sp>
            <p:sp>
              <p:nvSpPr>
                <p:cNvPr id="45" name="矩形 44">
                  <a:extLst>
                    <a:ext uri="{FF2B5EF4-FFF2-40B4-BE49-F238E27FC236}">
                      <a16:creationId xmlns="" xmlns:a16="http://schemas.microsoft.com/office/drawing/2014/main" id="{ED1BDDD9-7898-5016-267E-7BE8AD419F0D}"/>
                    </a:ext>
                  </a:extLst>
                </p:cNvPr>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注重团队</a:t>
                  </a:r>
                  <a:endParaRPr lang="en-US" altLang="zh-CN" dirty="0">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3FCBE708-2A9B-E9A5-CB20-FB675E9260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655718" y="1364343"/>
            <a:ext cx="3140876" cy="4913630"/>
          </a:xfrm>
          <a:prstGeom prst="rect">
            <a:avLst/>
          </a:prstGeom>
        </p:spPr>
      </p:pic>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
        <p:nvSpPr>
          <p:cNvPr id="18" name="文本框 17"/>
          <p:cNvSpPr txBox="1"/>
          <p:nvPr/>
        </p:nvSpPr>
        <p:spPr>
          <a:xfrm>
            <a:off x="6022250" y="2851785"/>
            <a:ext cx="3416320" cy="523220"/>
          </a:xfrm>
          <a:prstGeom prst="rect">
            <a:avLst/>
          </a:prstGeom>
          <a:noFill/>
        </p:spPr>
        <p:txBody>
          <a:bodyPr wrap="none" rtlCol="0" anchor="t">
            <a:spAutoFit/>
          </a:bodyPr>
          <a:lstStyle/>
          <a:p>
            <a:r>
              <a:rPr lang="zh-CN" altLang="en-US" sz="2800" dirty="0">
                <a:solidFill>
                  <a:schemeClr val="tx1">
                    <a:lumMod val="75000"/>
                    <a:lumOff val="25000"/>
                  </a:schemeClr>
                </a:solidFill>
                <a:cs typeface="+mn-ea"/>
                <a:sym typeface="+mn-lt"/>
              </a:rPr>
              <a:t>什么是</a:t>
            </a:r>
            <a:r>
              <a:rPr lang="zh-CN" altLang="en-US" sz="2800" b="1" dirty="0">
                <a:solidFill>
                  <a:schemeClr val="tx1"/>
                </a:solidFill>
                <a:cs typeface="+mn-ea"/>
                <a:sym typeface="+mn-lt"/>
              </a:rPr>
              <a:t>‘企业文化’</a:t>
            </a:r>
          </a:p>
        </p:txBody>
      </p:sp>
      <p:sp>
        <p:nvSpPr>
          <p:cNvPr id="19" name="文本框 18"/>
          <p:cNvSpPr txBox="1"/>
          <p:nvPr/>
        </p:nvSpPr>
        <p:spPr>
          <a:xfrm>
            <a:off x="6040665" y="3442970"/>
            <a:ext cx="4900930" cy="2563495"/>
          </a:xfrm>
          <a:prstGeom prst="rect">
            <a:avLst/>
          </a:prstGeom>
          <a:noFill/>
        </p:spPr>
        <p:txBody>
          <a:bodyPr wrap="square" rtlCol="0" anchor="t">
            <a:spAutoFit/>
          </a:bodyPr>
          <a:lstStyle/>
          <a:p>
            <a:pPr lvl="0" defTabSz="1217930">
              <a:lnSpc>
                <a:spcPct val="200000"/>
              </a:lnSpc>
              <a:defRPr/>
            </a:pPr>
            <a:r>
              <a:rPr lang="zh-CN" altLang="en-US" dirty="0">
                <a:solidFill>
                  <a:schemeClr val="tx1"/>
                </a:solidFill>
                <a:cs typeface="+mn-ea"/>
                <a:sym typeface="+mn-lt"/>
              </a:rPr>
              <a:t>以文明取胜的群体竞争意识。企业内通过物体布局所传达的感觉氛围，企业成员与客户及其他外界成员的交往方式。员工恪守的经营宗旨、价值观念和道德行为准则的综合反映</a:t>
            </a:r>
          </a:p>
          <a:p>
            <a:pPr lvl="0" defTabSz="1217930">
              <a:lnSpc>
                <a:spcPts val="2000"/>
              </a:lnSpc>
              <a:defRPr/>
            </a:pPr>
            <a:endParaRPr lang="zh-CN" altLang="en-US" dirty="0">
              <a:solidFill>
                <a:schemeClr val="tx1"/>
              </a:solidFill>
              <a:cs typeface="+mn-ea"/>
              <a:sym typeface="+mn-lt"/>
            </a:endParaRPr>
          </a:p>
        </p:txBody>
      </p:sp>
      <p:sp>
        <p:nvSpPr>
          <p:cNvPr id="20" name="文本框 19"/>
          <p:cNvSpPr txBox="1"/>
          <p:nvPr/>
        </p:nvSpPr>
        <p:spPr>
          <a:xfrm>
            <a:off x="6040665" y="2414270"/>
            <a:ext cx="3042920" cy="368300"/>
          </a:xfrm>
          <a:prstGeom prst="rect">
            <a:avLst/>
          </a:prstGeom>
          <a:noFill/>
        </p:spPr>
        <p:txBody>
          <a:bodyPr wrap="square" rtlCol="0" anchor="t">
            <a:spAutoFit/>
          </a:bodyPr>
          <a:lstStyle/>
          <a:p>
            <a:pPr marL="0" marR="0" lvl="0" indent="0" algn="dist" rtl="0">
              <a:spcBef>
                <a:spcPts val="0"/>
              </a:spcBef>
              <a:spcAft>
                <a:spcPts val="0"/>
              </a:spcAft>
              <a:buNone/>
            </a:pPr>
            <a:r>
              <a:rPr lang="en-US" b="1">
                <a:solidFill>
                  <a:schemeClr val="bg1">
                    <a:lumMod val="50000"/>
                  </a:schemeClr>
                </a:solidFill>
                <a:cs typeface="+mn-ea"/>
                <a:sym typeface="+mn-lt"/>
              </a:rPr>
              <a:t>YOUR TITLE HERE</a:t>
            </a:r>
            <a:endParaRPr lang="en-US" altLang="en-US" b="1">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267097" y="1922145"/>
            <a:ext cx="2540000" cy="398780"/>
          </a:xfrm>
          <a:prstGeom prst="rect">
            <a:avLst/>
          </a:prstGeom>
          <a:noFill/>
        </p:spPr>
        <p:txBody>
          <a:bodyPr wrap="square" rtlCol="0" anchor="t">
            <a:spAutoFit/>
          </a:bodyPr>
          <a:lstStyle/>
          <a:p>
            <a:pPr algn="r"/>
            <a:r>
              <a:rPr lang="zh-CN" altLang="en-US" sz="2000" dirty="0">
                <a:cs typeface="+mn-ea"/>
                <a:sym typeface="+mn-lt"/>
              </a:rPr>
              <a:t>经营哲学</a:t>
            </a:r>
          </a:p>
        </p:txBody>
      </p:sp>
      <p:sp>
        <p:nvSpPr>
          <p:cNvPr id="57" name="文本框 56"/>
          <p:cNvSpPr txBox="1"/>
          <p:nvPr/>
        </p:nvSpPr>
        <p:spPr>
          <a:xfrm>
            <a:off x="726712" y="2263140"/>
            <a:ext cx="3094990" cy="737235"/>
          </a:xfrm>
          <a:prstGeom prst="rect">
            <a:avLst/>
          </a:prstGeom>
          <a:noFill/>
        </p:spPr>
        <p:txBody>
          <a:bodyPr wrap="square" rtlCol="0" anchor="t">
            <a:spAutoFit/>
          </a:bodyPr>
          <a:lstStyle/>
          <a:p>
            <a:pPr algn="r"/>
            <a:r>
              <a:rPr lang="zh-CN" altLang="en-US" sz="1400">
                <a:cs typeface="+mn-ea"/>
                <a:sym typeface="+mn-lt"/>
              </a:rPr>
              <a:t>文化是一个集体在其整个历史中习得的所有共享的被视为理所当然的假设的总和</a:t>
            </a:r>
          </a:p>
        </p:txBody>
      </p:sp>
      <p:sp>
        <p:nvSpPr>
          <p:cNvPr id="58" name="文本框 57"/>
          <p:cNvSpPr txBox="1"/>
          <p:nvPr/>
        </p:nvSpPr>
        <p:spPr>
          <a:xfrm>
            <a:off x="1281702" y="3398520"/>
            <a:ext cx="2540000" cy="398780"/>
          </a:xfrm>
          <a:prstGeom prst="rect">
            <a:avLst/>
          </a:prstGeom>
          <a:noFill/>
        </p:spPr>
        <p:txBody>
          <a:bodyPr wrap="square" rtlCol="0" anchor="t">
            <a:spAutoFit/>
          </a:bodyPr>
          <a:lstStyle/>
          <a:p>
            <a:pPr algn="r"/>
            <a:r>
              <a:rPr lang="zh-CN" altLang="en-US" sz="2000">
                <a:cs typeface="+mn-ea"/>
                <a:sym typeface="+mn-lt"/>
              </a:rPr>
              <a:t>经营理念</a:t>
            </a:r>
          </a:p>
        </p:txBody>
      </p:sp>
      <p:sp>
        <p:nvSpPr>
          <p:cNvPr id="59" name="文本框 58"/>
          <p:cNvSpPr txBox="1"/>
          <p:nvPr/>
        </p:nvSpPr>
        <p:spPr>
          <a:xfrm>
            <a:off x="741317" y="373951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p>
        </p:txBody>
      </p:sp>
      <p:sp>
        <p:nvSpPr>
          <p:cNvPr id="60" name="文本框 59"/>
          <p:cNvSpPr txBox="1"/>
          <p:nvPr/>
        </p:nvSpPr>
        <p:spPr>
          <a:xfrm>
            <a:off x="1267097" y="4711700"/>
            <a:ext cx="2540000" cy="398780"/>
          </a:xfrm>
          <a:prstGeom prst="rect">
            <a:avLst/>
          </a:prstGeom>
          <a:noFill/>
        </p:spPr>
        <p:txBody>
          <a:bodyPr wrap="square" rtlCol="0" anchor="t">
            <a:spAutoFit/>
          </a:bodyPr>
          <a:lstStyle/>
          <a:p>
            <a:pPr algn="r"/>
            <a:r>
              <a:rPr lang="zh-CN" altLang="en-US" sz="2000">
                <a:cs typeface="+mn-ea"/>
                <a:sym typeface="+mn-lt"/>
              </a:rPr>
              <a:t>企业精神</a:t>
            </a:r>
          </a:p>
        </p:txBody>
      </p:sp>
      <p:sp>
        <p:nvSpPr>
          <p:cNvPr id="61" name="文本框 60"/>
          <p:cNvSpPr txBox="1"/>
          <p:nvPr/>
        </p:nvSpPr>
        <p:spPr>
          <a:xfrm>
            <a:off x="726712" y="505269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p>
        </p:txBody>
      </p:sp>
      <p:sp>
        <p:nvSpPr>
          <p:cNvPr id="62" name="文本框 61"/>
          <p:cNvSpPr txBox="1"/>
          <p:nvPr/>
        </p:nvSpPr>
        <p:spPr>
          <a:xfrm>
            <a:off x="8186692" y="1922145"/>
            <a:ext cx="2540000" cy="398780"/>
          </a:xfrm>
          <a:prstGeom prst="rect">
            <a:avLst/>
          </a:prstGeom>
          <a:noFill/>
        </p:spPr>
        <p:txBody>
          <a:bodyPr wrap="square" rtlCol="0" anchor="t">
            <a:spAutoFit/>
          </a:bodyPr>
          <a:lstStyle/>
          <a:p>
            <a:r>
              <a:rPr lang="zh-CN" altLang="en-US" sz="2000">
                <a:cs typeface="+mn-ea"/>
                <a:sym typeface="+mn-lt"/>
              </a:rPr>
              <a:t>核心价值观</a:t>
            </a:r>
          </a:p>
        </p:txBody>
      </p:sp>
      <p:sp>
        <p:nvSpPr>
          <p:cNvPr id="63" name="文本框 62"/>
          <p:cNvSpPr txBox="1"/>
          <p:nvPr/>
        </p:nvSpPr>
        <p:spPr>
          <a:xfrm>
            <a:off x="8186692" y="2263140"/>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p>
        </p:txBody>
      </p:sp>
      <p:sp>
        <p:nvSpPr>
          <p:cNvPr id="64" name="文本框 63"/>
          <p:cNvSpPr txBox="1"/>
          <p:nvPr/>
        </p:nvSpPr>
        <p:spPr>
          <a:xfrm>
            <a:off x="8186692" y="3398520"/>
            <a:ext cx="2540000" cy="398780"/>
          </a:xfrm>
          <a:prstGeom prst="rect">
            <a:avLst/>
          </a:prstGeom>
          <a:noFill/>
        </p:spPr>
        <p:txBody>
          <a:bodyPr wrap="square" rtlCol="0" anchor="t">
            <a:spAutoFit/>
          </a:bodyPr>
          <a:lstStyle/>
          <a:p>
            <a:r>
              <a:rPr lang="zh-CN" altLang="en-US" sz="2000">
                <a:cs typeface="+mn-ea"/>
                <a:sym typeface="+mn-lt"/>
              </a:rPr>
              <a:t>核心理念</a:t>
            </a:r>
          </a:p>
        </p:txBody>
      </p:sp>
      <p:sp>
        <p:nvSpPr>
          <p:cNvPr id="65" name="文本框 64"/>
          <p:cNvSpPr txBox="1"/>
          <p:nvPr/>
        </p:nvSpPr>
        <p:spPr>
          <a:xfrm>
            <a:off x="8186692" y="3739515"/>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p>
        </p:txBody>
      </p:sp>
      <p:sp>
        <p:nvSpPr>
          <p:cNvPr id="66" name="文本框 65"/>
          <p:cNvSpPr txBox="1"/>
          <p:nvPr/>
        </p:nvSpPr>
        <p:spPr>
          <a:xfrm>
            <a:off x="8186692" y="4711700"/>
            <a:ext cx="2540000" cy="398780"/>
          </a:xfrm>
          <a:prstGeom prst="rect">
            <a:avLst/>
          </a:prstGeom>
          <a:noFill/>
        </p:spPr>
        <p:txBody>
          <a:bodyPr wrap="square" rtlCol="0" anchor="t">
            <a:spAutoFit/>
          </a:bodyPr>
          <a:lstStyle/>
          <a:p>
            <a:r>
              <a:rPr lang="zh-CN" altLang="en-US" sz="2000">
                <a:cs typeface="+mn-ea"/>
                <a:sym typeface="+mn-lt"/>
              </a:rPr>
              <a:t>主题价值观</a:t>
            </a:r>
          </a:p>
        </p:txBody>
      </p:sp>
      <p:sp>
        <p:nvSpPr>
          <p:cNvPr id="67" name="文本框 66"/>
          <p:cNvSpPr txBox="1"/>
          <p:nvPr/>
        </p:nvSpPr>
        <p:spPr>
          <a:xfrm>
            <a:off x="8186692" y="5052695"/>
            <a:ext cx="3094990" cy="737235"/>
          </a:xfrm>
          <a:prstGeom prst="rect">
            <a:avLst/>
          </a:prstGeom>
          <a:noFill/>
        </p:spPr>
        <p:txBody>
          <a:bodyPr wrap="square" rtlCol="0" anchor="t">
            <a:spAutoFit/>
          </a:bodyPr>
          <a:lstStyle/>
          <a:p>
            <a:r>
              <a:rPr lang="zh-CN" altLang="en-US" sz="1400">
                <a:cs typeface="+mn-ea"/>
                <a:sym typeface="+mn-lt"/>
              </a:rPr>
              <a:t>群体在解决其外在适应与内部整合问题时，学得的一组基本假设，因为他们运作得很好</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
        <p:nvSpPr>
          <p:cNvPr id="34" name="Freeform: Shape 3">
            <a:extLst>
              <a:ext uri="{FF2B5EF4-FFF2-40B4-BE49-F238E27FC236}">
                <a16:creationId xmlns="" xmlns:a16="http://schemas.microsoft.com/office/drawing/2014/main" id="{6D68B86F-BC80-E65C-0EDC-9167A1C4C4D5}"/>
              </a:ext>
            </a:extLst>
          </p:cNvPr>
          <p:cNvSpPr/>
          <p:nvPr/>
        </p:nvSpPr>
        <p:spPr>
          <a:xfrm>
            <a:off x="4847100" y="2545682"/>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35" name="组合 34">
            <a:extLst>
              <a:ext uri="{FF2B5EF4-FFF2-40B4-BE49-F238E27FC236}">
                <a16:creationId xmlns="" xmlns:a16="http://schemas.microsoft.com/office/drawing/2014/main" id="{FFCFBA4C-FB16-298E-1217-1BD7CF1E7029}"/>
              </a:ext>
            </a:extLst>
          </p:cNvPr>
          <p:cNvGrpSpPr/>
          <p:nvPr/>
        </p:nvGrpSpPr>
        <p:grpSpPr>
          <a:xfrm>
            <a:off x="6916820" y="3411424"/>
            <a:ext cx="780930" cy="780955"/>
            <a:chOff x="7047449" y="3150167"/>
            <a:chExt cx="780930" cy="780955"/>
          </a:xfrm>
        </p:grpSpPr>
        <p:sp>
          <p:nvSpPr>
            <p:cNvPr id="36" name="Freeform: Shape 8">
              <a:extLst>
                <a:ext uri="{FF2B5EF4-FFF2-40B4-BE49-F238E27FC236}">
                  <a16:creationId xmlns="" xmlns:a16="http://schemas.microsoft.com/office/drawing/2014/main" id="{B610D8A8-7A9B-19FA-DB99-093E1B06A1CC}"/>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37" name="Freeform: Shape 8">
              <a:extLst>
                <a:ext uri="{FF2B5EF4-FFF2-40B4-BE49-F238E27FC236}">
                  <a16:creationId xmlns="" xmlns:a16="http://schemas.microsoft.com/office/drawing/2014/main" id="{F032BF35-E522-1ECC-D069-BCAE961E25A2}"/>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8" name="组合 37">
            <a:extLst>
              <a:ext uri="{FF2B5EF4-FFF2-40B4-BE49-F238E27FC236}">
                <a16:creationId xmlns="" xmlns:a16="http://schemas.microsoft.com/office/drawing/2014/main" id="{450CEAD9-86BC-C71B-A0FF-B24CC072CBA2}"/>
              </a:ext>
            </a:extLst>
          </p:cNvPr>
          <p:cNvGrpSpPr/>
          <p:nvPr/>
        </p:nvGrpSpPr>
        <p:grpSpPr>
          <a:xfrm>
            <a:off x="6249534" y="4558409"/>
            <a:ext cx="780959" cy="780950"/>
            <a:chOff x="6380163" y="4297152"/>
            <a:chExt cx="780959" cy="780950"/>
          </a:xfrm>
        </p:grpSpPr>
        <p:sp>
          <p:nvSpPr>
            <p:cNvPr id="39" name="Freeform: Shape 11">
              <a:extLst>
                <a:ext uri="{FF2B5EF4-FFF2-40B4-BE49-F238E27FC236}">
                  <a16:creationId xmlns="" xmlns:a16="http://schemas.microsoft.com/office/drawing/2014/main" id="{04E3553D-D995-F00D-CAB0-B99917B7920D}"/>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0" name="Freeform: Shape 11">
              <a:extLst>
                <a:ext uri="{FF2B5EF4-FFF2-40B4-BE49-F238E27FC236}">
                  <a16:creationId xmlns="" xmlns:a16="http://schemas.microsoft.com/office/drawing/2014/main" id="{0F443DA7-FBDA-5AED-4CA7-B8B45CC852D7}"/>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1" name="组合 40">
            <a:extLst>
              <a:ext uri="{FF2B5EF4-FFF2-40B4-BE49-F238E27FC236}">
                <a16:creationId xmlns="" xmlns:a16="http://schemas.microsoft.com/office/drawing/2014/main" id="{3881B04A-436B-7B70-3A2E-70DF6399C573}"/>
              </a:ext>
            </a:extLst>
          </p:cNvPr>
          <p:cNvGrpSpPr/>
          <p:nvPr/>
        </p:nvGrpSpPr>
        <p:grpSpPr>
          <a:xfrm>
            <a:off x="4236361" y="3411429"/>
            <a:ext cx="780959" cy="780944"/>
            <a:chOff x="4366990" y="3150172"/>
            <a:chExt cx="780959" cy="780944"/>
          </a:xfrm>
        </p:grpSpPr>
        <p:sp>
          <p:nvSpPr>
            <p:cNvPr id="42" name="Freeform: Shape 20">
              <a:extLst>
                <a:ext uri="{FF2B5EF4-FFF2-40B4-BE49-F238E27FC236}">
                  <a16:creationId xmlns="" xmlns:a16="http://schemas.microsoft.com/office/drawing/2014/main" id="{E72C7E89-4718-7CC9-970A-B4C0181E515C}"/>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3" name="Freeform: Shape 20">
              <a:extLst>
                <a:ext uri="{FF2B5EF4-FFF2-40B4-BE49-F238E27FC236}">
                  <a16:creationId xmlns="" xmlns:a16="http://schemas.microsoft.com/office/drawing/2014/main" id="{F61A28DD-2A72-A06C-2EA5-C33BC384FDDD}"/>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67">
            <a:extLst>
              <a:ext uri="{FF2B5EF4-FFF2-40B4-BE49-F238E27FC236}">
                <a16:creationId xmlns="" xmlns:a16="http://schemas.microsoft.com/office/drawing/2014/main" id="{721C6398-ABC5-2DA9-BBB0-AB883C503E4D}"/>
              </a:ext>
            </a:extLst>
          </p:cNvPr>
          <p:cNvGrpSpPr/>
          <p:nvPr/>
        </p:nvGrpSpPr>
        <p:grpSpPr>
          <a:xfrm>
            <a:off x="6238222" y="2284183"/>
            <a:ext cx="780937" cy="780944"/>
            <a:chOff x="6368851" y="2022926"/>
            <a:chExt cx="780937" cy="780944"/>
          </a:xfrm>
        </p:grpSpPr>
        <p:sp>
          <p:nvSpPr>
            <p:cNvPr id="69" name="Freeform: Shape 5">
              <a:extLst>
                <a:ext uri="{FF2B5EF4-FFF2-40B4-BE49-F238E27FC236}">
                  <a16:creationId xmlns="" xmlns:a16="http://schemas.microsoft.com/office/drawing/2014/main" id="{DC26C9BF-6ED0-5FB8-9524-64B0B6E0AAC1}"/>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78" name="Freeform: Shape 5">
              <a:extLst>
                <a:ext uri="{FF2B5EF4-FFF2-40B4-BE49-F238E27FC236}">
                  <a16:creationId xmlns="" xmlns:a16="http://schemas.microsoft.com/office/drawing/2014/main" id="{148FC762-76E2-C21B-2E7D-6C21EB85CBAE}"/>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9" name="组合 78">
            <a:extLst>
              <a:ext uri="{FF2B5EF4-FFF2-40B4-BE49-F238E27FC236}">
                <a16:creationId xmlns="" xmlns:a16="http://schemas.microsoft.com/office/drawing/2014/main" id="{C3A88E32-F592-C19A-D9E3-455941F5BEA0}"/>
              </a:ext>
            </a:extLst>
          </p:cNvPr>
          <p:cNvGrpSpPr/>
          <p:nvPr/>
        </p:nvGrpSpPr>
        <p:grpSpPr>
          <a:xfrm>
            <a:off x="4914958" y="4558412"/>
            <a:ext cx="780930" cy="780944"/>
            <a:chOff x="5045587" y="4297155"/>
            <a:chExt cx="780930" cy="780944"/>
          </a:xfrm>
        </p:grpSpPr>
        <p:sp>
          <p:nvSpPr>
            <p:cNvPr id="80" name="Freeform: Shape 14">
              <a:extLst>
                <a:ext uri="{FF2B5EF4-FFF2-40B4-BE49-F238E27FC236}">
                  <a16:creationId xmlns="" xmlns:a16="http://schemas.microsoft.com/office/drawing/2014/main" id="{715B5452-4890-85A5-CA19-A1BD488C7238}"/>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1" name="Freeform: Shape 14">
              <a:extLst>
                <a:ext uri="{FF2B5EF4-FFF2-40B4-BE49-F238E27FC236}">
                  <a16:creationId xmlns="" xmlns:a16="http://schemas.microsoft.com/office/drawing/2014/main" id="{DEB16F99-900A-95BC-EDB6-BEA1C2565D83}"/>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82" name="组合 81">
            <a:extLst>
              <a:ext uri="{FF2B5EF4-FFF2-40B4-BE49-F238E27FC236}">
                <a16:creationId xmlns="" xmlns:a16="http://schemas.microsoft.com/office/drawing/2014/main" id="{1670F782-196E-E6CF-2B82-2250AF062EF9}"/>
              </a:ext>
            </a:extLst>
          </p:cNvPr>
          <p:cNvGrpSpPr/>
          <p:nvPr/>
        </p:nvGrpSpPr>
        <p:grpSpPr>
          <a:xfrm>
            <a:off x="4903650" y="2284173"/>
            <a:ext cx="780942" cy="780965"/>
            <a:chOff x="5034279" y="2022916"/>
            <a:chExt cx="780942" cy="780965"/>
          </a:xfrm>
        </p:grpSpPr>
        <p:sp>
          <p:nvSpPr>
            <p:cNvPr id="83" name="Freeform: Shape 17">
              <a:extLst>
                <a:ext uri="{FF2B5EF4-FFF2-40B4-BE49-F238E27FC236}">
                  <a16:creationId xmlns="" xmlns:a16="http://schemas.microsoft.com/office/drawing/2014/main" id="{6A18B820-6DA3-C369-A813-8016EDF68EC6}"/>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4" name="Freeform: Shape 17">
              <a:extLst>
                <a:ext uri="{FF2B5EF4-FFF2-40B4-BE49-F238E27FC236}">
                  <a16:creationId xmlns="" xmlns:a16="http://schemas.microsoft.com/office/drawing/2014/main" id="{9786C00B-D571-3498-4DC1-4A41B879C388}"/>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85" name="zoom-tool_72585">
            <a:extLst>
              <a:ext uri="{FF2B5EF4-FFF2-40B4-BE49-F238E27FC236}">
                <a16:creationId xmlns="" xmlns:a16="http://schemas.microsoft.com/office/drawing/2014/main" id="{3DA344C8-31FB-2F02-6CB6-6F9135F22C3E}"/>
              </a:ext>
            </a:extLst>
          </p:cNvPr>
          <p:cNvSpPr>
            <a:spLocks noChangeAspect="1"/>
          </p:cNvSpPr>
          <p:nvPr/>
        </p:nvSpPr>
        <p:spPr bwMode="auto">
          <a:xfrm>
            <a:off x="5636595" y="3500804"/>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53" presetClass="entr" presetSubtype="16"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 calcmode="lin" valueType="num">
                                      <p:cBhvr>
                                        <p:cTn id="21" dur="500" fill="hold"/>
                                        <p:tgtEl>
                                          <p:spTgt spid="41"/>
                                        </p:tgtEl>
                                        <p:attrNameLst>
                                          <p:attrName>style.rotation</p:attrName>
                                        </p:attrNameLst>
                                      </p:cBhvr>
                                      <p:tavLst>
                                        <p:tav tm="0">
                                          <p:val>
                                            <p:fltVal val="360"/>
                                          </p:val>
                                        </p:tav>
                                        <p:tav tm="100000">
                                          <p:val>
                                            <p:fltVal val="0"/>
                                          </p:val>
                                        </p:tav>
                                      </p:tavLst>
                                    </p:anim>
                                    <p:animEffect transition="in" filter="fade">
                                      <p:cBhvr>
                                        <p:cTn id="22" dur="500"/>
                                        <p:tgtEl>
                                          <p:spTgt spid="41"/>
                                        </p:tgtEl>
                                      </p:cBhvr>
                                    </p:animEffect>
                                  </p:childTnLst>
                                </p:cTn>
                              </p:par>
                              <p:par>
                                <p:cTn id="23" presetID="53" presetClass="entr" presetSubtype="52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 calcmode="lin" valueType="num">
                                      <p:cBhvr>
                                        <p:cTn id="34" dur="500" fill="hold"/>
                                        <p:tgtEl>
                                          <p:spTgt spid="82"/>
                                        </p:tgtEl>
                                        <p:attrNameLst>
                                          <p:attrName>style.rotation</p:attrName>
                                        </p:attrNameLst>
                                      </p:cBhvr>
                                      <p:tavLst>
                                        <p:tav tm="0">
                                          <p:val>
                                            <p:fltVal val="360"/>
                                          </p:val>
                                        </p:tav>
                                        <p:tav tm="100000">
                                          <p:val>
                                            <p:fltVal val="0"/>
                                          </p:val>
                                        </p:tav>
                                      </p:tavLst>
                                    </p:anim>
                                    <p:animEffect transition="in" filter="fade">
                                      <p:cBhvr>
                                        <p:cTn id="35" dur="500"/>
                                        <p:tgtEl>
                                          <p:spTgt spid="82"/>
                                        </p:tgtEl>
                                      </p:cBhvr>
                                    </p:animEffect>
                                  </p:childTnLst>
                                </p:cTn>
                              </p:par>
                              <p:par>
                                <p:cTn id="36" presetID="53" presetClass="entr" presetSubtype="528"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p:cTn id="38" dur="500" fill="hold"/>
                                        <p:tgtEl>
                                          <p:spTgt spid="82"/>
                                        </p:tgtEl>
                                        <p:attrNameLst>
                                          <p:attrName>ppt_w</p:attrName>
                                        </p:attrNameLst>
                                      </p:cBhvr>
                                      <p:tavLst>
                                        <p:tav tm="0">
                                          <p:val>
                                            <p:fltVal val="0"/>
                                          </p:val>
                                        </p:tav>
                                        <p:tav tm="100000">
                                          <p:val>
                                            <p:strVal val="#ppt_w"/>
                                          </p:val>
                                        </p:tav>
                                      </p:tavLst>
                                    </p:anim>
                                    <p:anim calcmode="lin" valueType="num">
                                      <p:cBhvr>
                                        <p:cTn id="39" dur="500" fill="hold"/>
                                        <p:tgtEl>
                                          <p:spTgt spid="82"/>
                                        </p:tgtEl>
                                        <p:attrNameLst>
                                          <p:attrName>ppt_h</p:attrName>
                                        </p:attrNameLst>
                                      </p:cBhvr>
                                      <p:tavLst>
                                        <p:tav tm="0">
                                          <p:val>
                                            <p:fltVal val="0"/>
                                          </p:val>
                                        </p:tav>
                                        <p:tav tm="100000">
                                          <p:val>
                                            <p:strVal val="#ppt_h"/>
                                          </p:val>
                                        </p:tav>
                                      </p:tavLst>
                                    </p:anim>
                                    <p:animEffect transition="in" filter="fade">
                                      <p:cBhvr>
                                        <p:cTn id="40" dur="500"/>
                                        <p:tgtEl>
                                          <p:spTgt spid="82"/>
                                        </p:tgtEl>
                                      </p:cBhvr>
                                    </p:animEffect>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 calcmode="lin" valueType="num">
                                      <p:cBhvr>
                                        <p:cTn id="47" dur="500" fill="hold"/>
                                        <p:tgtEl>
                                          <p:spTgt spid="68"/>
                                        </p:tgtEl>
                                        <p:attrNameLst>
                                          <p:attrName>style.rotation</p:attrName>
                                        </p:attrNameLst>
                                      </p:cBhvr>
                                      <p:tavLst>
                                        <p:tav tm="0">
                                          <p:val>
                                            <p:fltVal val="360"/>
                                          </p:val>
                                        </p:tav>
                                        <p:tav tm="100000">
                                          <p:val>
                                            <p:fltVal val="0"/>
                                          </p:val>
                                        </p:tav>
                                      </p:tavLst>
                                    </p:anim>
                                    <p:animEffect transition="in" filter="fade">
                                      <p:cBhvr>
                                        <p:cTn id="48" dur="500"/>
                                        <p:tgtEl>
                                          <p:spTgt spid="68"/>
                                        </p:tgtEl>
                                      </p:cBhvr>
                                    </p:animEffect>
                                  </p:childTnLst>
                                </p:cTn>
                              </p:par>
                              <p:par>
                                <p:cTn id="49" presetID="53" presetClass="entr" presetSubtype="52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360"/>
                                          </p:val>
                                        </p:tav>
                                        <p:tav tm="100000">
                                          <p:val>
                                            <p:fltVal val="0"/>
                                          </p:val>
                                        </p:tav>
                                      </p:tavLst>
                                    </p:anim>
                                    <p:animEffect transition="in" filter="fade">
                                      <p:cBhvr>
                                        <p:cTn id="61" dur="500"/>
                                        <p:tgtEl>
                                          <p:spTgt spid="35"/>
                                        </p:tgtEl>
                                      </p:cBhvr>
                                    </p:animEffect>
                                  </p:childTnLst>
                                </p:cTn>
                              </p:par>
                              <p:par>
                                <p:cTn id="62" presetID="53" presetClass="entr" presetSubtype="52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fltVal val="0.5"/>
                                          </p:val>
                                        </p:tav>
                                        <p:tav tm="100000">
                                          <p:val>
                                            <p:strVal val="#ppt_x"/>
                                          </p:val>
                                        </p:tav>
                                      </p:tavLst>
                                    </p:anim>
                                    <p:anim calcmode="lin" valueType="num">
                                      <p:cBhvr>
                                        <p:cTn id="68" dur="500" fill="hold"/>
                                        <p:tgtEl>
                                          <p:spTgt spid="35"/>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360"/>
                                          </p:val>
                                        </p:tav>
                                        <p:tav tm="100000">
                                          <p:val>
                                            <p:fltVal val="0"/>
                                          </p:val>
                                        </p:tav>
                                      </p:tavLst>
                                    </p:anim>
                                    <p:animEffect transition="in" filter="fade">
                                      <p:cBhvr>
                                        <p:cTn id="74" dur="500"/>
                                        <p:tgtEl>
                                          <p:spTgt spid="38"/>
                                        </p:tgtEl>
                                      </p:cBhvr>
                                    </p:animEffect>
                                  </p:childTnLst>
                                </p:cTn>
                              </p:par>
                              <p:par>
                                <p:cTn id="75" presetID="53" presetClass="entr" presetSubtype="528"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fltVal val="0.5"/>
                                          </p:val>
                                        </p:tav>
                                        <p:tav tm="100000">
                                          <p:val>
                                            <p:strVal val="#ppt_x"/>
                                          </p:val>
                                        </p:tav>
                                      </p:tavLst>
                                    </p:anim>
                                    <p:anim calcmode="lin" valueType="num">
                                      <p:cBhvr>
                                        <p:cTn id="81" dur="500" fill="hold"/>
                                        <p:tgtEl>
                                          <p:spTgt spid="38"/>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 calcmode="lin" valueType="num">
                                      <p:cBhvr>
                                        <p:cTn id="86" dur="500" fill="hold"/>
                                        <p:tgtEl>
                                          <p:spTgt spid="79"/>
                                        </p:tgtEl>
                                        <p:attrNameLst>
                                          <p:attrName>style.rotation</p:attrName>
                                        </p:attrNameLst>
                                      </p:cBhvr>
                                      <p:tavLst>
                                        <p:tav tm="0">
                                          <p:val>
                                            <p:fltVal val="360"/>
                                          </p:val>
                                        </p:tav>
                                        <p:tav tm="100000">
                                          <p:val>
                                            <p:fltVal val="0"/>
                                          </p:val>
                                        </p:tav>
                                      </p:tavLst>
                                    </p:anim>
                                    <p:animEffect transition="in" filter="fade">
                                      <p:cBhvr>
                                        <p:cTn id="87" dur="500"/>
                                        <p:tgtEl>
                                          <p:spTgt spid="79"/>
                                        </p:tgtEl>
                                      </p:cBhvr>
                                    </p:animEffect>
                                  </p:childTnLst>
                                </p:cTn>
                              </p:par>
                              <p:par>
                                <p:cTn id="88" presetID="53" presetClass="entr" presetSubtype="528" fill="hold" nodeType="withEffect">
                                  <p:stCondLst>
                                    <p:cond delay="0"/>
                                  </p:stCondLst>
                                  <p:childTnLst>
                                    <p:set>
                                      <p:cBhvr>
                                        <p:cTn id="89" dur="1" fill="hold">
                                          <p:stCondLst>
                                            <p:cond delay="0"/>
                                          </p:stCondLst>
                                        </p:cTn>
                                        <p:tgtEl>
                                          <p:spTgt spid="79"/>
                                        </p:tgtEl>
                                        <p:attrNameLst>
                                          <p:attrName>style.visibility</p:attrName>
                                        </p:attrNameLst>
                                      </p:cBhvr>
                                      <p:to>
                                        <p:strVal val="visible"/>
                                      </p:to>
                                    </p:set>
                                    <p:anim calcmode="lin" valueType="num">
                                      <p:cBhvr>
                                        <p:cTn id="90" dur="500" fill="hold"/>
                                        <p:tgtEl>
                                          <p:spTgt spid="79"/>
                                        </p:tgtEl>
                                        <p:attrNameLst>
                                          <p:attrName>ppt_w</p:attrName>
                                        </p:attrNameLst>
                                      </p:cBhvr>
                                      <p:tavLst>
                                        <p:tav tm="0">
                                          <p:val>
                                            <p:fltVal val="0"/>
                                          </p:val>
                                        </p:tav>
                                        <p:tav tm="100000">
                                          <p:val>
                                            <p:strVal val="#ppt_w"/>
                                          </p:val>
                                        </p:tav>
                                      </p:tavLst>
                                    </p:anim>
                                    <p:anim calcmode="lin" valueType="num">
                                      <p:cBhvr>
                                        <p:cTn id="91" dur="500" fill="hold"/>
                                        <p:tgtEl>
                                          <p:spTgt spid="79"/>
                                        </p:tgtEl>
                                        <p:attrNameLst>
                                          <p:attrName>ppt_h</p:attrName>
                                        </p:attrNameLst>
                                      </p:cBhvr>
                                      <p:tavLst>
                                        <p:tav tm="0">
                                          <p:val>
                                            <p:fltVal val="0"/>
                                          </p:val>
                                        </p:tav>
                                        <p:tav tm="100000">
                                          <p:val>
                                            <p:strVal val="#ppt_h"/>
                                          </p:val>
                                        </p:tav>
                                      </p:tavLst>
                                    </p:anim>
                                    <p:animEffect transition="in" filter="fade">
                                      <p:cBhvr>
                                        <p:cTn id="92" dur="500"/>
                                        <p:tgtEl>
                                          <p:spTgt spid="79"/>
                                        </p:tgtEl>
                                      </p:cBhvr>
                                    </p:animEffect>
                                    <p:anim calcmode="lin" valueType="num">
                                      <p:cBhvr>
                                        <p:cTn id="93" dur="500" fill="hold"/>
                                        <p:tgtEl>
                                          <p:spTgt spid="79"/>
                                        </p:tgtEl>
                                        <p:attrNameLst>
                                          <p:attrName>ppt_x</p:attrName>
                                        </p:attrNameLst>
                                      </p:cBhvr>
                                      <p:tavLst>
                                        <p:tav tm="0">
                                          <p:val>
                                            <p:fltVal val="0.5"/>
                                          </p:val>
                                        </p:tav>
                                        <p:tav tm="100000">
                                          <p:val>
                                            <p:strVal val="#ppt_x"/>
                                          </p:val>
                                        </p:tav>
                                      </p:tavLst>
                                    </p:anim>
                                    <p:anim calcmode="lin" valueType="num">
                                      <p:cBhvr>
                                        <p:cTn id="94" dur="500" fill="hold"/>
                                        <p:tgtEl>
                                          <p:spTgt spid="7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64260" y="1812290"/>
            <a:ext cx="2540000" cy="398780"/>
          </a:xfrm>
          <a:prstGeom prst="rect">
            <a:avLst/>
          </a:prstGeom>
          <a:noFill/>
        </p:spPr>
        <p:txBody>
          <a:bodyPr wrap="square" rtlCol="0" anchor="t">
            <a:spAutoFit/>
          </a:bodyPr>
          <a:lstStyle/>
          <a:p>
            <a:r>
              <a:rPr lang="zh-CN" altLang="en-US" sz="2000" b="1">
                <a:cs typeface="+mn-ea"/>
                <a:sym typeface="+mn-lt"/>
              </a:rPr>
              <a:t>表象数据</a:t>
            </a:r>
          </a:p>
        </p:txBody>
      </p:sp>
      <p:sp>
        <p:nvSpPr>
          <p:cNvPr id="41" name="文本框 40"/>
          <p:cNvSpPr txBox="1"/>
          <p:nvPr/>
        </p:nvSpPr>
        <p:spPr>
          <a:xfrm>
            <a:off x="1064260" y="22085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使命表述了企业存在的意义为什么存在？为谁创造价值？，是企业终极责任。</a:t>
            </a:r>
          </a:p>
        </p:txBody>
      </p:sp>
      <p:sp>
        <p:nvSpPr>
          <p:cNvPr id="42" name="文本框 41"/>
          <p:cNvSpPr txBox="1"/>
          <p:nvPr/>
        </p:nvSpPr>
        <p:spPr>
          <a:xfrm>
            <a:off x="6002020" y="1781810"/>
            <a:ext cx="2540000" cy="398780"/>
          </a:xfrm>
          <a:prstGeom prst="rect">
            <a:avLst/>
          </a:prstGeom>
          <a:noFill/>
        </p:spPr>
        <p:txBody>
          <a:bodyPr wrap="square" rtlCol="0" anchor="t">
            <a:spAutoFit/>
          </a:bodyPr>
          <a:lstStyle/>
          <a:p>
            <a:r>
              <a:rPr lang="zh-CN" altLang="en-US" sz="2000" b="1">
                <a:cs typeface="+mn-ea"/>
                <a:sym typeface="+mn-lt"/>
              </a:rPr>
              <a:t>表达的值</a:t>
            </a:r>
          </a:p>
        </p:txBody>
      </p:sp>
      <p:sp>
        <p:nvSpPr>
          <p:cNvPr id="43" name="文本框 42"/>
          <p:cNvSpPr txBox="1"/>
          <p:nvPr/>
        </p:nvSpPr>
        <p:spPr>
          <a:xfrm>
            <a:off x="6002020" y="217805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44" name="文本框 43"/>
          <p:cNvSpPr txBox="1"/>
          <p:nvPr/>
        </p:nvSpPr>
        <p:spPr>
          <a:xfrm>
            <a:off x="3407410" y="4265930"/>
            <a:ext cx="2540000" cy="398780"/>
          </a:xfrm>
          <a:prstGeom prst="rect">
            <a:avLst/>
          </a:prstGeom>
          <a:noFill/>
        </p:spPr>
        <p:txBody>
          <a:bodyPr wrap="square" rtlCol="0" anchor="t">
            <a:spAutoFit/>
          </a:bodyPr>
          <a:lstStyle/>
          <a:p>
            <a:r>
              <a:rPr lang="zh-CN" altLang="en-US" sz="2000" b="1">
                <a:cs typeface="+mn-ea"/>
                <a:sym typeface="+mn-lt"/>
              </a:rPr>
              <a:t>基本假设</a:t>
            </a:r>
          </a:p>
        </p:txBody>
      </p:sp>
      <p:sp>
        <p:nvSpPr>
          <p:cNvPr id="45" name="文本框 44"/>
          <p:cNvSpPr txBox="1"/>
          <p:nvPr/>
        </p:nvSpPr>
        <p:spPr>
          <a:xfrm>
            <a:off x="3407410" y="466217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46" name="文本框 45"/>
          <p:cNvSpPr txBox="1"/>
          <p:nvPr/>
        </p:nvSpPr>
        <p:spPr>
          <a:xfrm>
            <a:off x="8345170" y="4265930"/>
            <a:ext cx="2540000" cy="400110"/>
          </a:xfrm>
          <a:prstGeom prst="rect">
            <a:avLst/>
          </a:prstGeom>
          <a:noFill/>
        </p:spPr>
        <p:txBody>
          <a:bodyPr wrap="square" rtlCol="0" anchor="t">
            <a:spAutoFit/>
          </a:bodyPr>
          <a:lstStyle/>
          <a:p>
            <a:pPr lvl="0" algn="l">
              <a:buClrTx/>
              <a:buSzTx/>
              <a:buFontTx/>
            </a:pPr>
            <a:r>
              <a:rPr lang="zh-CN" altLang="en-US" sz="2000" b="1">
                <a:cs typeface="+mn-ea"/>
                <a:sym typeface="+mn-lt"/>
              </a:rPr>
              <a:t>价值观念</a:t>
            </a:r>
          </a:p>
        </p:txBody>
      </p:sp>
      <p:sp>
        <p:nvSpPr>
          <p:cNvPr id="47" name="文本框 46"/>
          <p:cNvSpPr txBox="1"/>
          <p:nvPr/>
        </p:nvSpPr>
        <p:spPr>
          <a:xfrm>
            <a:off x="8268970" y="46342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cxnSp>
        <p:nvCxnSpPr>
          <p:cNvPr id="20" name="直接连接符 19">
            <a:extLst>
              <a:ext uri="{FF2B5EF4-FFF2-40B4-BE49-F238E27FC236}">
                <a16:creationId xmlns="" xmlns:a16="http://schemas.microsoft.com/office/drawing/2014/main" id="{188F6F6A-7EC3-E3A8-0B53-712B2B380A22}"/>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DB6A593-8946-8C81-658E-30461C5D167D}"/>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AAEE964F-D207-6783-6FCA-101A42843390}"/>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BDB733F0-A148-6CB3-D217-BC0A89F6E08B}"/>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 xmlns:a16="http://schemas.microsoft.com/office/drawing/2014/main" id="{F97A8F83-970E-FFE6-0314-B041764A4233}"/>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 xmlns:a16="http://schemas.microsoft.com/office/drawing/2014/main" id="{F127662A-DFFC-573F-E375-9980192D60A7}"/>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30" name="椭圆 29">
            <a:extLst>
              <a:ext uri="{FF2B5EF4-FFF2-40B4-BE49-F238E27FC236}">
                <a16:creationId xmlns="" xmlns:a16="http://schemas.microsoft.com/office/drawing/2014/main" id="{D5752FE7-2171-DB14-02A5-7D63D29A8C93}"/>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31" name="椭圆 30">
            <a:extLst>
              <a:ext uri="{FF2B5EF4-FFF2-40B4-BE49-F238E27FC236}">
                <a16:creationId xmlns="" xmlns:a16="http://schemas.microsoft.com/office/drawing/2014/main" id="{4ECB456F-9CD8-16B3-610A-3647D9689D4A}"/>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33" name="椭圆 32">
            <a:extLst>
              <a:ext uri="{FF2B5EF4-FFF2-40B4-BE49-F238E27FC236}">
                <a16:creationId xmlns="" xmlns:a16="http://schemas.microsoft.com/office/drawing/2014/main" id="{F0584882-2A3B-E576-DC80-C4D9E733A0FB}"/>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34" name="椭圆 33">
            <a:extLst>
              <a:ext uri="{FF2B5EF4-FFF2-40B4-BE49-F238E27FC236}">
                <a16:creationId xmlns="" xmlns:a16="http://schemas.microsoft.com/office/drawing/2014/main" id="{3AF2FF95-532B-A45B-5B48-D66351991719}"/>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5" name="椭圆 34">
            <a:extLst>
              <a:ext uri="{FF2B5EF4-FFF2-40B4-BE49-F238E27FC236}">
                <a16:creationId xmlns="" xmlns:a16="http://schemas.microsoft.com/office/drawing/2014/main" id="{79B4C480-0C17-C869-9FA2-8089CC8320E2}"/>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6" name="椭圆 35">
            <a:extLst>
              <a:ext uri="{FF2B5EF4-FFF2-40B4-BE49-F238E27FC236}">
                <a16:creationId xmlns="" xmlns:a16="http://schemas.microsoft.com/office/drawing/2014/main" id="{CC14802F-269E-606E-A8C3-989D7E62B84A}"/>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37" name="椭圆 36">
            <a:extLst>
              <a:ext uri="{FF2B5EF4-FFF2-40B4-BE49-F238E27FC236}">
                <a16:creationId xmlns="" xmlns:a16="http://schemas.microsoft.com/office/drawing/2014/main" id="{E598DE6A-8A1C-7F6B-31C1-693BE715279A}"/>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38" name="组合 37">
            <a:extLst>
              <a:ext uri="{FF2B5EF4-FFF2-40B4-BE49-F238E27FC236}">
                <a16:creationId xmlns="" xmlns:a16="http://schemas.microsoft.com/office/drawing/2014/main" id="{0A270DF6-5177-2661-D1D3-1832FD678745}"/>
              </a:ext>
            </a:extLst>
          </p:cNvPr>
          <p:cNvGrpSpPr/>
          <p:nvPr/>
        </p:nvGrpSpPr>
        <p:grpSpPr>
          <a:xfrm>
            <a:off x="2270125" y="5028568"/>
            <a:ext cx="368300" cy="336598"/>
            <a:chOff x="8415" y="6739"/>
            <a:chExt cx="560" cy="493"/>
          </a:xfrm>
          <a:solidFill>
            <a:srgbClr val="669C78"/>
          </a:solidFill>
        </p:grpSpPr>
        <p:sp>
          <p:nvSpPr>
            <p:cNvPr id="39" name="Freeform14">
              <a:extLst>
                <a:ext uri="{FF2B5EF4-FFF2-40B4-BE49-F238E27FC236}">
                  <a16:creationId xmlns="" xmlns:a16="http://schemas.microsoft.com/office/drawing/2014/main" id="{EDF2BA56-66F1-22F3-F645-B37B5BDBA995}"/>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0" name="Freeform15">
              <a:extLst>
                <a:ext uri="{FF2B5EF4-FFF2-40B4-BE49-F238E27FC236}">
                  <a16:creationId xmlns="" xmlns:a16="http://schemas.microsoft.com/office/drawing/2014/main" id="{B76B16F9-15AF-2E38-231C-2997362C9E62}"/>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16">
              <a:extLst>
                <a:ext uri="{FF2B5EF4-FFF2-40B4-BE49-F238E27FC236}">
                  <a16:creationId xmlns="" xmlns:a16="http://schemas.microsoft.com/office/drawing/2014/main" id="{3873AAB1-4C08-1DFB-8430-C07DE1880ACF}"/>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17">
              <a:extLst>
                <a:ext uri="{FF2B5EF4-FFF2-40B4-BE49-F238E27FC236}">
                  <a16:creationId xmlns="" xmlns:a16="http://schemas.microsoft.com/office/drawing/2014/main" id="{6C6B590C-658A-77E7-60EF-C65855F38C89}"/>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0" name="Freeform18">
              <a:extLst>
                <a:ext uri="{FF2B5EF4-FFF2-40B4-BE49-F238E27FC236}">
                  <a16:creationId xmlns="" xmlns:a16="http://schemas.microsoft.com/office/drawing/2014/main" id="{4C304363-0517-02C7-17A4-6576A1D1C3D1}"/>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51" name="Freeform 250">
            <a:extLst>
              <a:ext uri="{FF2B5EF4-FFF2-40B4-BE49-F238E27FC236}">
                <a16:creationId xmlns="" xmlns:a16="http://schemas.microsoft.com/office/drawing/2014/main" id="{C751A3E3-ADE1-43A5-22B8-F195BAD36BAF}"/>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2" name="Freeform 267">
            <a:extLst>
              <a:ext uri="{FF2B5EF4-FFF2-40B4-BE49-F238E27FC236}">
                <a16:creationId xmlns="" xmlns:a16="http://schemas.microsoft.com/office/drawing/2014/main" id="{2F44AF2E-F1F4-59FB-EDB0-2E1ECE67AFAA}"/>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3" name="Freeform 39">
            <a:extLst>
              <a:ext uri="{FF2B5EF4-FFF2-40B4-BE49-F238E27FC236}">
                <a16:creationId xmlns="" xmlns:a16="http://schemas.microsoft.com/office/drawing/2014/main" id="{0F7185A5-559A-4679-A272-6549BC4FBB47}"/>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5" name="TextBox 54"/>
          <p:cNvSpPr txBox="1"/>
          <p:nvPr/>
        </p:nvSpPr>
        <p:spPr>
          <a:xfrm>
            <a:off x="93734"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51" grpId="0" animBg="1"/>
      <p:bldP spid="51" grpId="1" animBg="1"/>
      <p:bldP spid="52" grpId="0" animBg="1"/>
      <p:bldP spid="52" grpId="1" animBg="1"/>
      <p:bldP spid="53" grpId="0" animBg="1"/>
      <p:bldP spid="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8326" y="1396175"/>
            <a:ext cx="3138804" cy="4906200"/>
          </a:xfrm>
          <a:prstGeom prst="rect">
            <a:avLst/>
          </a:prstGeom>
        </p:spPr>
      </p:pic>
      <p:sp>
        <p:nvSpPr>
          <p:cNvPr id="4" name="矩形 3"/>
          <p:cNvSpPr/>
          <p:nvPr/>
        </p:nvSpPr>
        <p:spPr>
          <a:xfrm>
            <a:off x="8166100" y="5567680"/>
            <a:ext cx="3161030" cy="734695"/>
          </a:xfrm>
          <a:prstGeom prst="rect">
            <a:avLst/>
          </a:prstGeom>
          <a:gradFill>
            <a:gsLst>
              <a:gs pos="0">
                <a:srgbClr val="343667"/>
              </a:gs>
              <a:gs pos="100000">
                <a:srgbClr val="7795C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869045" y="5751195"/>
            <a:ext cx="1890389" cy="369332"/>
          </a:xfrm>
          <a:prstGeom prst="rect">
            <a:avLst/>
          </a:prstGeom>
          <a:noFill/>
        </p:spPr>
        <p:txBody>
          <a:bodyPr wrap="none" rtlCol="0">
            <a:spAutoFit/>
          </a:bodyPr>
          <a:lstStyle/>
          <a:p>
            <a:pPr algn="l"/>
            <a:r>
              <a:rPr lang="id-ID" b="1" dirty="0">
                <a:solidFill>
                  <a:schemeClr val="bg1"/>
                </a:solidFill>
                <a:cs typeface="+mn-ea"/>
                <a:sym typeface="+mn-lt"/>
              </a:rPr>
              <a:t>Your Text Here</a:t>
            </a:r>
            <a:endParaRPr lang="id-ID" altLang="en-US" b="1" dirty="0">
              <a:solidFill>
                <a:schemeClr val="bg1"/>
              </a:solidFill>
              <a:cs typeface="+mn-ea"/>
              <a:sym typeface="+mn-lt"/>
            </a:endParaRPr>
          </a:p>
        </p:txBody>
      </p:sp>
      <p:sp>
        <p:nvSpPr>
          <p:cNvPr id="8" name="椭圆 7"/>
          <p:cNvSpPr/>
          <p:nvPr/>
        </p:nvSpPr>
        <p:spPr>
          <a:xfrm>
            <a:off x="817245" y="1863725"/>
            <a:ext cx="692785" cy="69278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875030" y="3546475"/>
            <a:ext cx="692785" cy="692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75030" y="5229225"/>
            <a:ext cx="692785" cy="6927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descr="32313538393333363b32313538393230393bb9abb8e6c0b8"/>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41705" y="1988185"/>
            <a:ext cx="443865" cy="443865"/>
          </a:xfrm>
          <a:prstGeom prst="rect">
            <a:avLst/>
          </a:prstGeom>
        </p:spPr>
      </p:pic>
      <p:pic>
        <p:nvPicPr>
          <p:cNvPr id="15" name="图片 14" descr="32313538393333363b32313538393231353bd4b2b9e6"/>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91235" y="3662045"/>
            <a:ext cx="461010" cy="461010"/>
          </a:xfrm>
          <a:prstGeom prst="rect">
            <a:avLst/>
          </a:prstGeom>
        </p:spPr>
      </p:pic>
      <p:pic>
        <p:nvPicPr>
          <p:cNvPr id="16" name="图片 15" descr="32313538393333363b32313538393231363bbdccd1a7cad3c6b5"/>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67105" y="5326380"/>
            <a:ext cx="509905" cy="509905"/>
          </a:xfrm>
          <a:prstGeom prst="rect">
            <a:avLst/>
          </a:prstGeom>
        </p:spPr>
      </p:pic>
      <p:sp>
        <p:nvSpPr>
          <p:cNvPr id="17" name="文本框 16"/>
          <p:cNvSpPr txBox="1"/>
          <p:nvPr/>
        </p:nvSpPr>
        <p:spPr>
          <a:xfrm>
            <a:off x="4993640" y="1863725"/>
            <a:ext cx="2713355" cy="398780"/>
          </a:xfrm>
          <a:prstGeom prst="rect">
            <a:avLst/>
          </a:prstGeom>
          <a:noFill/>
        </p:spPr>
        <p:txBody>
          <a:bodyPr wrap="square" rtlCol="0" anchor="t">
            <a:spAutoFit/>
          </a:bodyPr>
          <a:lstStyle/>
          <a:p>
            <a:pPr algn="r"/>
            <a:r>
              <a:rPr lang="zh-CN" altLang="en-US" sz="2000">
                <a:solidFill>
                  <a:schemeClr val="bg1">
                    <a:lumMod val="50000"/>
                  </a:schemeClr>
                </a:solidFill>
                <a:cs typeface="+mn-ea"/>
                <a:sym typeface="+mn-lt"/>
              </a:rPr>
              <a:t>YOUR TITLE HERE</a:t>
            </a:r>
          </a:p>
        </p:txBody>
      </p:sp>
      <p:sp>
        <p:nvSpPr>
          <p:cNvPr id="18" name="文本框 17"/>
          <p:cNvSpPr txBox="1"/>
          <p:nvPr/>
        </p:nvSpPr>
        <p:spPr>
          <a:xfrm>
            <a:off x="4538980" y="2781935"/>
            <a:ext cx="2842895" cy="460375"/>
          </a:xfrm>
          <a:prstGeom prst="rect">
            <a:avLst/>
          </a:prstGeom>
          <a:noFill/>
        </p:spPr>
        <p:txBody>
          <a:bodyPr wrap="square" rtlCol="0" anchor="t">
            <a:spAutoFit/>
          </a:bodyPr>
          <a:lstStyle/>
          <a:p>
            <a:r>
              <a:rPr lang="zh-CN" altLang="en-US" sz="2400">
                <a:cs typeface="+mn-ea"/>
                <a:sym typeface="+mn-lt"/>
              </a:rPr>
              <a:t>价值观的产生主线</a:t>
            </a:r>
          </a:p>
        </p:txBody>
      </p:sp>
      <p:sp>
        <p:nvSpPr>
          <p:cNvPr id="19" name="文本框 18"/>
          <p:cNvSpPr txBox="1"/>
          <p:nvPr/>
        </p:nvSpPr>
        <p:spPr>
          <a:xfrm>
            <a:off x="4507230" y="3242310"/>
            <a:ext cx="3245485" cy="2360930"/>
          </a:xfrm>
          <a:prstGeom prst="rect">
            <a:avLst/>
          </a:prstGeom>
          <a:noFill/>
        </p:spPr>
        <p:txBody>
          <a:bodyPr wrap="square" rtlCol="0" anchor="t">
            <a:spAutoFit/>
          </a:bodyPr>
          <a:lstStyle/>
          <a:p>
            <a:pPr>
              <a:lnSpc>
                <a:spcPct val="120000"/>
              </a:lnSpc>
              <a:spcBef>
                <a:spcPts val="0"/>
              </a:spcBef>
              <a:spcAft>
                <a:spcPts val="0"/>
              </a:spcAft>
            </a:pPr>
            <a:r>
              <a:rPr lang="zh-CN" altLang="en-US">
                <a:cs typeface="+mn-ea"/>
                <a:sym typeface="+mn-lt"/>
              </a:rPr>
              <a:t>以文明取胜的群体竞争意识。企业内通过物体布局所传达的感觉氛围，企业成员与客户及其他外界成员的交往方式。员工恪守的经营宗旨、价值观念和道德行为准则的综合反映</a:t>
            </a:r>
          </a:p>
          <a:p>
            <a:endParaRPr lang="zh-CN" altLang="en-US">
              <a:cs typeface="+mn-ea"/>
              <a:sym typeface="+mn-lt"/>
            </a:endParaRPr>
          </a:p>
        </p:txBody>
      </p:sp>
      <p:sp>
        <p:nvSpPr>
          <p:cNvPr id="23" name="文本框 22"/>
          <p:cNvSpPr txBox="1"/>
          <p:nvPr/>
        </p:nvSpPr>
        <p:spPr>
          <a:xfrm>
            <a:off x="1693545" y="1647825"/>
            <a:ext cx="2540000" cy="398780"/>
          </a:xfrm>
          <a:prstGeom prst="rect">
            <a:avLst/>
          </a:prstGeom>
          <a:noFill/>
        </p:spPr>
        <p:txBody>
          <a:bodyPr wrap="square" rtlCol="0" anchor="t">
            <a:spAutoFit/>
          </a:bodyPr>
          <a:lstStyle/>
          <a:p>
            <a:r>
              <a:rPr lang="zh-CN" altLang="en-US" sz="2000" b="1">
                <a:cs typeface="+mn-ea"/>
                <a:sym typeface="+mn-lt"/>
              </a:rPr>
              <a:t>经营理念</a:t>
            </a:r>
          </a:p>
        </p:txBody>
      </p:sp>
      <p:sp>
        <p:nvSpPr>
          <p:cNvPr id="24" name="文本框 23"/>
          <p:cNvSpPr txBox="1"/>
          <p:nvPr/>
        </p:nvSpPr>
        <p:spPr>
          <a:xfrm>
            <a:off x="1692910" y="204279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25" name="文本框 24"/>
          <p:cNvSpPr txBox="1"/>
          <p:nvPr/>
        </p:nvSpPr>
        <p:spPr>
          <a:xfrm>
            <a:off x="1679575" y="3546475"/>
            <a:ext cx="2540000" cy="398780"/>
          </a:xfrm>
          <a:prstGeom prst="rect">
            <a:avLst/>
          </a:prstGeom>
          <a:noFill/>
        </p:spPr>
        <p:txBody>
          <a:bodyPr wrap="square" rtlCol="0" anchor="t">
            <a:spAutoFit/>
          </a:bodyPr>
          <a:lstStyle/>
          <a:p>
            <a:r>
              <a:rPr lang="zh-CN" altLang="en-US" sz="2000" b="1">
                <a:cs typeface="+mn-ea"/>
                <a:sym typeface="+mn-lt"/>
              </a:rPr>
              <a:t>核心价值观</a:t>
            </a:r>
          </a:p>
        </p:txBody>
      </p:sp>
      <p:sp>
        <p:nvSpPr>
          <p:cNvPr id="27" name="文本框 26"/>
          <p:cNvSpPr txBox="1"/>
          <p:nvPr/>
        </p:nvSpPr>
        <p:spPr>
          <a:xfrm>
            <a:off x="1722120" y="5067935"/>
            <a:ext cx="2540000" cy="398780"/>
          </a:xfrm>
          <a:prstGeom prst="rect">
            <a:avLst/>
          </a:prstGeom>
          <a:noFill/>
        </p:spPr>
        <p:txBody>
          <a:bodyPr wrap="square" rtlCol="0" anchor="t">
            <a:spAutoFit/>
          </a:bodyPr>
          <a:lstStyle/>
          <a:p>
            <a:r>
              <a:rPr lang="zh-CN" altLang="en-US" sz="2000" b="1">
                <a:cs typeface="+mn-ea"/>
                <a:sym typeface="+mn-lt"/>
              </a:rPr>
              <a:t>主题价值观</a:t>
            </a:r>
          </a:p>
        </p:txBody>
      </p:sp>
      <p:sp>
        <p:nvSpPr>
          <p:cNvPr id="43" name="文本框 42"/>
          <p:cNvSpPr txBox="1"/>
          <p:nvPr/>
        </p:nvSpPr>
        <p:spPr>
          <a:xfrm>
            <a:off x="1722120" y="394525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44" name="文本框 43"/>
          <p:cNvSpPr txBox="1"/>
          <p:nvPr/>
        </p:nvSpPr>
        <p:spPr>
          <a:xfrm>
            <a:off x="1676400" y="559752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loriane-vita-FyD3OWBuXnY-unsplash"/>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145" y="1443355"/>
            <a:ext cx="12209145" cy="3870325"/>
          </a:xfrm>
          <a:prstGeom prst="rect">
            <a:avLst/>
          </a:prstGeom>
        </p:spPr>
      </p:pic>
      <p:sp>
        <p:nvSpPr>
          <p:cNvPr id="4" name="矩形 3"/>
          <p:cNvSpPr/>
          <p:nvPr/>
        </p:nvSpPr>
        <p:spPr>
          <a:xfrm>
            <a:off x="-16510" y="1437005"/>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02</a:t>
            </a: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公司核心价值观</a:t>
            </a: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p>
        </p:txBody>
      </p:sp>
      <p:sp>
        <p:nvSpPr>
          <p:cNvPr id="9" name="文本框 8"/>
          <p:cNvSpPr txBox="1"/>
          <p:nvPr/>
        </p:nvSpPr>
        <p:spPr>
          <a:xfrm>
            <a:off x="4060825" y="3545840"/>
            <a:ext cx="5771515" cy="39878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p>
        </p:txBody>
      </p:sp>
      <p:sp>
        <p:nvSpPr>
          <p:cNvPr id="17" name="文本框 16"/>
          <p:cNvSpPr txBox="1"/>
          <p:nvPr/>
        </p:nvSpPr>
        <p:spPr>
          <a:xfrm>
            <a:off x="135255" y="207645"/>
            <a:ext cx="1515110" cy="521970"/>
          </a:xfrm>
          <a:prstGeom prst="rect">
            <a:avLst/>
          </a:prstGeom>
          <a:noFill/>
        </p:spPr>
        <p:txBody>
          <a:bodyPr wrap="square" rtlCol="0" anchor="t">
            <a:spAutoFit/>
          </a:bodyPr>
          <a:lstStyle/>
          <a:p>
            <a:r>
              <a:rPr lang="en-US" altLang="zh-CN" sz="2800">
                <a:solidFill>
                  <a:srgbClr val="343667"/>
                </a:solidFill>
                <a:cs typeface="+mn-ea"/>
                <a:sym typeface="+mn-lt"/>
              </a:rPr>
              <a:t>LOGO</a:t>
            </a:r>
          </a:p>
        </p:txBody>
      </p:sp>
      <p:sp>
        <p:nvSpPr>
          <p:cNvPr id="18" name="文本框 17"/>
          <p:cNvSpPr txBox="1"/>
          <p:nvPr/>
        </p:nvSpPr>
        <p:spPr>
          <a:xfrm>
            <a:off x="1492250" y="284480"/>
            <a:ext cx="2047875" cy="368300"/>
          </a:xfrm>
          <a:prstGeom prst="rect">
            <a:avLst/>
          </a:prstGeom>
          <a:noFill/>
        </p:spPr>
        <p:txBody>
          <a:bodyPr wrap="square" rtlCol="0" anchor="t">
            <a:spAutoFit/>
          </a:bodyPr>
          <a:lstStyle/>
          <a:p>
            <a:r>
              <a:rPr lang="en-US" altLang="zh-CN">
                <a:solidFill>
                  <a:schemeClr val="tx1"/>
                </a:solidFill>
                <a:cs typeface="+mn-ea"/>
                <a:sym typeface="+mn-lt"/>
              </a:rPr>
              <a:t>XX</a:t>
            </a:r>
            <a:r>
              <a:rPr lang="zh-CN" altLang="en-US">
                <a:solidFill>
                  <a:schemeClr val="tx1"/>
                </a:solidFill>
                <a:cs typeface="+mn-ea"/>
                <a:sym typeface="+mn-lt"/>
              </a:rPr>
              <a:t>科技有限公司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2-01-13T17:21:42&quot;,&quot;maxSize&quot;:{&quot;size1&quot;:2.4504682088891663},&quot;minSize&quot;:{&quot;size1&quot;:2.4504682088891663},&quot;normalSize&quot;:{&quot;size1&quot;:2.4504682088891663},&quot;subLayout&quot;:[{&quot;id&quot;:&quot;2022-01-13T17:21:42&quot;,&quot;type&quot;:0},{&quot;id&quot;:&quot;2022-01-13T17:21:42&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0"/>
  <p:tag name="KSO_WM_SLIDE_TYPE" val="text"/>
  <p:tag name="KSO_WM_SLIDE_SUBTYPE" val="picTxt"/>
  <p:tag name="KSO_WM_SLIDE_SIZE" val="870*519"/>
  <p:tag name="KSO_WM_SLIDE_POSITION" val="45*10"/>
  <p:tag name="KSO_WM_SLIDE_LAYOUT" val="d"/>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3"/>
  <p:tag name="KSO_WM_TEMPLATE_ASSEMBLE_XID" val="60656e7a4054ed1e2fb7f9a1"/>
  <p:tag name="KSO_WM_TEMPLATE_ASSEMBLE_GROUPID" val="60656e7a4054ed1e2fb7f9a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41_3*l_h_a*1_1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1_3*l_h_f*1_1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41_3*l_h_a*1_2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1_3*l_h_f*1_2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41_3*l_h_a*1_3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41_3*l_h_f*1_3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41_3*l_h_a*1_4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41_3*l_h_f*1_4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自定义 1992">
      <a:dk1>
        <a:sysClr val="windowText" lastClr="000000"/>
      </a:dk1>
      <a:lt1>
        <a:sysClr val="window" lastClr="FFFFFF"/>
      </a:lt1>
      <a:dk2>
        <a:srgbClr val="44546A"/>
      </a:dk2>
      <a:lt2>
        <a:srgbClr val="E7E6E6"/>
      </a:lt2>
      <a:accent1>
        <a:srgbClr val="343667"/>
      </a:accent1>
      <a:accent2>
        <a:srgbClr val="7795C0"/>
      </a:accent2>
      <a:accent3>
        <a:srgbClr val="A5A5A5"/>
      </a:accent3>
      <a:accent4>
        <a:srgbClr val="FFC000"/>
      </a:accent4>
      <a:accent5>
        <a:srgbClr val="5B9BD5"/>
      </a:accent5>
      <a:accent6>
        <a:srgbClr val="70AD47"/>
      </a:accent6>
      <a:hlink>
        <a:srgbClr val="0563C1"/>
      </a:hlink>
      <a:folHlink>
        <a:srgbClr val="954F72"/>
      </a:folHlink>
    </a:clrScheme>
    <a:fontScheme name="rtslfqz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1951</Words>
  <Application>Microsoft Office PowerPoint</Application>
  <PresentationFormat>宽屏</PresentationFormat>
  <Paragraphs>213</Paragraphs>
  <Slides>24</Slides>
  <Notes>19</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24</vt:i4>
      </vt:variant>
    </vt:vector>
  </HeadingPairs>
  <TitlesOfParts>
    <vt:vector size="35" baseType="lpstr">
      <vt:lpstr>Gill Sans</vt: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2022-05-14T13:27:37Z</dcterms:created>
  <dcterms:modified xsi:type="dcterms:W3CDTF">2023-01-13T02:37:37Z</dcterms:modified>
</cp:coreProperties>
</file>